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Lst>
  <p:sldSz cy="6858000" cx="9144000"/>
  <p:notesSz cx="9144000" cy="6858000"/>
  <p:embeddedFontLst>
    <p:embeddedFont>
      <p:font typeface="Arimo"/>
      <p:regular r:id="rId222"/>
      <p:bold r:id="rId223"/>
      <p:italic r:id="rId224"/>
      <p:boldItalic r:id="rId225"/>
    </p:embeddedFont>
    <p:embeddedFont>
      <p:font typeface="Inter"/>
      <p:bold r:id="rId226"/>
    </p:embeddedFont>
    <p:embeddedFont>
      <p:font typeface="Lato"/>
      <p:regular r:id="rId227"/>
      <p:bold r:id="rId228"/>
      <p:italic r:id="rId229"/>
      <p:boldItalic r:id="rId230"/>
    </p:embeddedFont>
    <p:embeddedFont>
      <p:font typeface="Rubik"/>
      <p:regular r:id="rId231"/>
      <p:bold r:id="rId232"/>
      <p:italic r:id="rId233"/>
      <p:boldItalic r:id="rId2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A4A3A4"/>
          </p15:clr>
        </p15:guide>
        <p15:guide id="2" pos="2160">
          <p15:clr>
            <a:srgbClr val="A4A3A4"/>
          </p15:clr>
        </p15:guide>
      </p15:sldGuideLst>
    </p:ext>
    <p:ext uri="GoogleSlidesCustomDataVersion2">
      <go:slidesCustomData xmlns:go="http://customooxmlschemas.google.com/" r:id="rId235" roundtripDataSignature="AMtx7mjw004qY28OvHHQQqBqj7hnn0a35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3318D4D-640B-422D-A477-828D1B5AD744}">
  <a:tblStyle styleId="{B3318D4D-640B-422D-A477-828D1B5AD744}"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font" Target="fonts/Lato-bold.fntdata"/><Relationship Id="rId106" Type="http://schemas.openxmlformats.org/officeDocument/2006/relationships/slide" Target="slides/slide100.xml"/><Relationship Id="rId227" Type="http://schemas.openxmlformats.org/officeDocument/2006/relationships/font" Target="fonts/Lato-regular.fntdata"/><Relationship Id="rId105" Type="http://schemas.openxmlformats.org/officeDocument/2006/relationships/slide" Target="slides/slide99.xml"/><Relationship Id="rId226" Type="http://schemas.openxmlformats.org/officeDocument/2006/relationships/font" Target="fonts/Inter-bold.fntdata"/><Relationship Id="rId104" Type="http://schemas.openxmlformats.org/officeDocument/2006/relationships/slide" Target="slides/slide98.xml"/><Relationship Id="rId225" Type="http://schemas.openxmlformats.org/officeDocument/2006/relationships/font" Target="fonts/Arimo-boldItalic.fntdata"/><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font" Target="fonts/Lato-italic.fntdata"/><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font" Target="fonts/Arimo-italic.fntdata"/><Relationship Id="rId102" Type="http://schemas.openxmlformats.org/officeDocument/2006/relationships/slide" Target="slides/slide96.xml"/><Relationship Id="rId223" Type="http://schemas.openxmlformats.org/officeDocument/2006/relationships/font" Target="fonts/Arimo-bold.fntdata"/><Relationship Id="rId101" Type="http://schemas.openxmlformats.org/officeDocument/2006/relationships/slide" Target="slides/slide95.xml"/><Relationship Id="rId222" Type="http://schemas.openxmlformats.org/officeDocument/2006/relationships/font" Target="fonts/Arimo-regular.fntdata"/><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121" Type="http://schemas.openxmlformats.org/officeDocument/2006/relationships/slide" Target="slides/slide115.xml"/><Relationship Id="rId120" Type="http://schemas.openxmlformats.org/officeDocument/2006/relationships/slide" Target="slides/slide114.xml"/><Relationship Id="rId125" Type="http://schemas.openxmlformats.org/officeDocument/2006/relationships/slide" Target="slides/slide119.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font" Target="fonts/Rubik-regular.fntdata"/><Relationship Id="rId230" Type="http://schemas.openxmlformats.org/officeDocument/2006/relationships/font" Target="fonts/Lato-boldItalic.fntdata"/><Relationship Id="rId114" Type="http://schemas.openxmlformats.org/officeDocument/2006/relationships/slide" Target="slides/slide108.xml"/><Relationship Id="rId235" Type="http://customschemas.google.com/relationships/presentationmetadata" Target="metadata"/><Relationship Id="rId113" Type="http://schemas.openxmlformats.org/officeDocument/2006/relationships/slide" Target="slides/slide107.xml"/><Relationship Id="rId234" Type="http://schemas.openxmlformats.org/officeDocument/2006/relationships/font" Target="fonts/Rubik-boldItalic.fntdata"/><Relationship Id="rId112" Type="http://schemas.openxmlformats.org/officeDocument/2006/relationships/slide" Target="slides/slide106.xml"/><Relationship Id="rId233" Type="http://schemas.openxmlformats.org/officeDocument/2006/relationships/font" Target="fonts/Rubik-italic.fntdata"/><Relationship Id="rId111" Type="http://schemas.openxmlformats.org/officeDocument/2006/relationships/slide" Target="slides/slide105.xml"/><Relationship Id="rId232" Type="http://schemas.openxmlformats.org/officeDocument/2006/relationships/font" Target="fonts/Rubik-bold.fntdata"/><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4488"/>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 name="Google Shape;4;n"/>
          <p:cNvSpPr txBox="1"/>
          <p:nvPr>
            <p:ph idx="10" type="dt"/>
          </p:nvPr>
        </p:nvSpPr>
        <p:spPr>
          <a:xfrm>
            <a:off x="5180013" y="0"/>
            <a:ext cx="3962400" cy="344488"/>
          </a:xfrm>
          <a:prstGeom prst="rect">
            <a:avLst/>
          </a:prstGeom>
          <a:noFill/>
          <a:ln>
            <a:noFill/>
          </a:ln>
        </p:spPr>
        <p:txBody>
          <a:bodyPr anchorCtr="0" anchor="t" bIns="45700" lIns="91425" spcFirstLastPara="1" rIns="91425" wrap="square" tIns="45700">
            <a:noAutofit/>
          </a:bodyPr>
          <a:lstStyle>
            <a:lvl1pPr lvl="0" algn="r">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 name="Google Shape;5;n"/>
          <p:cNvSpPr/>
          <p:nvPr>
            <p:ph idx="3"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513"/>
            <a:ext cx="3962400" cy="34448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sz="1200"/>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n"/>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sz="1200"/>
              <a:t>‹#›</a:t>
            </a:fld>
            <a:endParaRPr sz="1200"/>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 name="Google Shape;46;p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0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3" name="Google Shape;693;p10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10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1" name="Google Shape;701;p10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p10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10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10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3" name="Google Shape;713;p10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p10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0" name="Google Shape;720;p10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10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10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10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4" name="Google Shape;734;p10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10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p10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p10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8" name="Google Shape;748;p10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10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10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p1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1" name="Google Shape;761;p1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p1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p1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1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3" name="Google Shape;773;p1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p1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p1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p1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5" name="Google Shape;785;p1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p1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1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1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p1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p1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1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p1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1" name="Google Shape;811;p118: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2" name="Google Shape;812;p118: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p1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1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p1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6" name="Google Shape;826;p120: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7" name="Google Shape;827;p120: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p1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4" name="Google Shape;834;p1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p1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3" name="Google Shape;843;p1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p1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1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p1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5" name="Google Shape;855;p1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p1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2" name="Google Shape;862;p1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p1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9" name="Google Shape;869;p1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3" name="Shape 873"/>
        <p:cNvGrpSpPr/>
        <p:nvPr/>
      </p:nvGrpSpPr>
      <p:grpSpPr>
        <a:xfrm>
          <a:off x="0" y="0"/>
          <a:ext cx="0" cy="0"/>
          <a:chOff x="0" y="0"/>
          <a:chExt cx="0" cy="0"/>
        </a:xfrm>
      </p:grpSpPr>
      <p:sp>
        <p:nvSpPr>
          <p:cNvPr id="874" name="Google Shape;874;p1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5" name="Google Shape;875;p1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1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1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1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7" name="Google Shape;887;p1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p1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3" name="Google Shape;893;p1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1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1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p1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6" name="Google Shape;906;p1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p1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3" name="Google Shape;913;p1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p1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9" name="Google Shape;919;p1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1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1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p1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1" name="Google Shape;931;p1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p1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p1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p1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4" name="Google Shape;944;p1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p1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4" name="Google Shape;954;p1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p1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0" name="Google Shape;960;p1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1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1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p1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1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1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8" name="Google Shape;978;p1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p1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3" name="Google Shape;983;p1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p1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8" name="Google Shape;988;p1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p1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3" name="Google Shape;993;p1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p1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8" name="Google Shape;998;p1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p1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3" name="Google Shape;1003;p1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1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8" name="Google Shape;1008;p1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p15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3" name="Google Shape;1013;p15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15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15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1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3" name="Google Shape;1023;p1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1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1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15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15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15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1" name="Google Shape;1051;p15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5" name="Shape 1055"/>
        <p:cNvGrpSpPr/>
        <p:nvPr/>
      </p:nvGrpSpPr>
      <p:grpSpPr>
        <a:xfrm>
          <a:off x="0" y="0"/>
          <a:ext cx="0" cy="0"/>
          <a:chOff x="0" y="0"/>
          <a:chExt cx="0" cy="0"/>
        </a:xfrm>
      </p:grpSpPr>
      <p:sp>
        <p:nvSpPr>
          <p:cNvPr id="1056" name="Google Shape;1056;p15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7" name="Google Shape;1057;p15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15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2" name="Google Shape;1062;p15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p15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8" name="Google Shape;1068;p15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15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5" name="Google Shape;1075;p15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p16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1" name="Google Shape;1081;p16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p16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8" name="Google Shape;1088;p16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16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5" name="Google Shape;1095;p16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6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16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p16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9" name="Google Shape;1109;p16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16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5" name="Google Shape;1115;p16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p16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p16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16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p16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6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4" name="Google Shape;1134;p16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p16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p16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17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7" name="Google Shape;1147;p17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7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3" name="Google Shape;1153;p17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p17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0" name="Google Shape;1160;p17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p17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6" name="Google Shape;1166;p17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17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p17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p17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9" name="Google Shape;1179;p17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p17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p17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7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3" name="Google Shape;1193;p17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p17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0" name="Google Shape;1200;p17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p17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7" name="Google Shape;1207;p17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8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18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p18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9" name="Google Shape;1219;p18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p18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6" name="Google Shape;1226;p18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p18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2" name="Google Shape;1232;p18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18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38" name="Google Shape;1238;p18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p18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p18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p18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1" name="Google Shape;1251;p18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p18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7" name="Google Shape;1257;p18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p18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5" name="Google Shape;1265;p18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9" name="Shape 1269"/>
        <p:cNvGrpSpPr/>
        <p:nvPr/>
      </p:nvGrpSpPr>
      <p:grpSpPr>
        <a:xfrm>
          <a:off x="0" y="0"/>
          <a:ext cx="0" cy="0"/>
          <a:chOff x="0" y="0"/>
          <a:chExt cx="0" cy="0"/>
        </a:xfrm>
      </p:grpSpPr>
      <p:sp>
        <p:nvSpPr>
          <p:cNvPr id="1270" name="Google Shape;1270;p18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1" name="Google Shape;1271;p18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5" name="Shape 1275"/>
        <p:cNvGrpSpPr/>
        <p:nvPr/>
      </p:nvGrpSpPr>
      <p:grpSpPr>
        <a:xfrm>
          <a:off x="0" y="0"/>
          <a:ext cx="0" cy="0"/>
          <a:chOff x="0" y="0"/>
          <a:chExt cx="0" cy="0"/>
        </a:xfrm>
      </p:grpSpPr>
      <p:sp>
        <p:nvSpPr>
          <p:cNvPr id="1276" name="Google Shape;1276;p19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7" name="Google Shape;1277;p19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p19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p19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p19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9" name="Google Shape;1289;p19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19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6" name="Google Shape;1296;p19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p19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p19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p19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p19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p19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8" name="Google Shape;1318;p19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19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5" name="Google Shape;1325;p19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19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1" name="Google Shape;1331;p19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p19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8" name="Google Shape;1338;p19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 name="Google Shape;52;p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2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p20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20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p20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0" name="Google Shape;1350;p20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p20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9" name="Google Shape;1359;p20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20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6" name="Google Shape;1366;p20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p20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2" name="Google Shape;1372;p20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20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9" name="Google Shape;1379;p20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p20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5" name="Google Shape;1385;p20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20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2" name="Google Shape;1392;p207:notes"/>
          <p:cNvSpPr txBox="1"/>
          <p:nvPr>
            <p:ph idx="1" type="body"/>
          </p:nvPr>
        </p:nvSpPr>
        <p:spPr>
          <a:xfrm>
            <a:off x="914400" y="3300413"/>
            <a:ext cx="7315200" cy="2700337"/>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3" name="Google Shape;1393;p207:notes"/>
          <p:cNvSpPr txBox="1"/>
          <p:nvPr>
            <p:ph idx="12" type="sldNum"/>
          </p:nvPr>
        </p:nvSpPr>
        <p:spPr>
          <a:xfrm>
            <a:off x="5180013" y="6513513"/>
            <a:ext cx="3962400" cy="3444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p20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20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p20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6" name="Google Shape;1406;p20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2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2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p21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2" name="Google Shape;1412;p21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p21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9" name="Google Shape;1419;p21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p21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5" name="Google Shape;1425;p21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p21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p21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6" name="Shape 1436"/>
        <p:cNvGrpSpPr/>
        <p:nvPr/>
      </p:nvGrpSpPr>
      <p:grpSpPr>
        <a:xfrm>
          <a:off x="0" y="0"/>
          <a:ext cx="0" cy="0"/>
          <a:chOff x="0" y="0"/>
          <a:chExt cx="0" cy="0"/>
        </a:xfrm>
      </p:grpSpPr>
      <p:sp>
        <p:nvSpPr>
          <p:cNvPr id="1437" name="Google Shape;1437;p21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8" name="Google Shape;1438;p21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21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4" name="Google Shape;1444;p21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2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2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2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2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2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 name="Google Shape;58;p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3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 name="Google Shape;240;p3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3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3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3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2" name="Google Shape;252;p3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p3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p3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3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3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3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 name="Google Shape;271;p3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3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3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3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3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3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3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3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 name="Google Shape;72;p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4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4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4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4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4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4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4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4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4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8" name="Google Shape;328;p4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4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4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4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4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4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4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4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4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p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5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5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5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5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p5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p5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9" name="Google Shape;389;p5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5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5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5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5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5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5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5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5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5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5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 name="Google Shape;83;p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6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6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6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6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6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6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6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6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6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6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6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6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 name="Google Shape;479;p6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6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6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p6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p6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6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6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7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7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6" name="Google Shape;516;p7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7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2" name="Google Shape;522;p7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p7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p7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7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7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7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7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p7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3" name="Google Shape;553;p7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7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p7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8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8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8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8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8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8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8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4" name="Google Shape;584;p8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8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0" name="Google Shape;590;p8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8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8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8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8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p8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8" name="Google Shape;608;p8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8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4" name="Google Shape;614;p8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8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0" name="Google Shape;620;p8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90: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7" name="Google Shape;627;p90: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91: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3" name="Google Shape;633;p91: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p92: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2" name="Google Shape;642;p92: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93: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93: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94: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94: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p95: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3" name="Google Shape;663;p95: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96: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96: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97: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p97: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98: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98: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p99:notes"/>
          <p:cNvSpPr txBox="1"/>
          <p:nvPr>
            <p:ph idx="1" type="body"/>
          </p:nvPr>
        </p:nvSpPr>
        <p:spPr>
          <a:xfrm>
            <a:off x="914400" y="3300413"/>
            <a:ext cx="7315200" cy="2700337"/>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7" name="Google Shape;687;p99:notes"/>
          <p:cNvSpPr/>
          <p:nvPr>
            <p:ph idx="2" type="sldImg"/>
          </p:nvPr>
        </p:nvSpPr>
        <p:spPr>
          <a:xfrm>
            <a:off x="3028950" y="857250"/>
            <a:ext cx="3086100" cy="231457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217"/>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17"/>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8" name="Google Shape;18;p217"/>
          <p:cNvSpPr txBox="1"/>
          <p:nvPr>
            <p:ph idx="11" type="ftr"/>
          </p:nvPr>
        </p:nvSpPr>
        <p:spPr>
          <a:xfrm>
            <a:off x="3634596" y="6419075"/>
            <a:ext cx="1859914" cy="22669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300">
                <a:solidFill>
                  <a:srgbClr val="4B4B4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17"/>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17"/>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1" name="Shape 21"/>
        <p:cNvGrpSpPr/>
        <p:nvPr/>
      </p:nvGrpSpPr>
      <p:grpSpPr>
        <a:xfrm>
          <a:off x="0" y="0"/>
          <a:ext cx="0" cy="0"/>
          <a:chOff x="0" y="0"/>
          <a:chExt cx="0" cy="0"/>
        </a:xfrm>
      </p:grpSpPr>
      <p:sp>
        <p:nvSpPr>
          <p:cNvPr id="22" name="Google Shape;22;p21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18"/>
          <p:cNvSpPr txBox="1"/>
          <p:nvPr>
            <p:ph idx="11" type="ftr"/>
          </p:nvPr>
        </p:nvSpPr>
        <p:spPr>
          <a:xfrm>
            <a:off x="3634596" y="6419075"/>
            <a:ext cx="1859914" cy="22669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300">
                <a:solidFill>
                  <a:srgbClr val="4B4B4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18"/>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218"/>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6" name="Shape 26"/>
        <p:cNvGrpSpPr/>
        <p:nvPr/>
      </p:nvGrpSpPr>
      <p:grpSpPr>
        <a:xfrm>
          <a:off x="0" y="0"/>
          <a:ext cx="0" cy="0"/>
          <a:chOff x="0" y="0"/>
          <a:chExt cx="0" cy="0"/>
        </a:xfrm>
      </p:grpSpPr>
      <p:sp>
        <p:nvSpPr>
          <p:cNvPr id="27" name="Google Shape;27;p219"/>
          <p:cNvSpPr txBox="1"/>
          <p:nvPr>
            <p:ph type="ctrTitle"/>
          </p:nvPr>
        </p:nvSpPr>
        <p:spPr>
          <a:xfrm>
            <a:off x="721902" y="1863526"/>
            <a:ext cx="7186930" cy="10642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219"/>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19"/>
          <p:cNvSpPr txBox="1"/>
          <p:nvPr>
            <p:ph idx="11" type="ftr"/>
          </p:nvPr>
        </p:nvSpPr>
        <p:spPr>
          <a:xfrm>
            <a:off x="3634596" y="6419075"/>
            <a:ext cx="1859914" cy="22669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300">
                <a:solidFill>
                  <a:srgbClr val="4B4B4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19"/>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219"/>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2" name="Shape 32"/>
        <p:cNvGrpSpPr/>
        <p:nvPr/>
      </p:nvGrpSpPr>
      <p:grpSpPr>
        <a:xfrm>
          <a:off x="0" y="0"/>
          <a:ext cx="0" cy="0"/>
          <a:chOff x="0" y="0"/>
          <a:chExt cx="0" cy="0"/>
        </a:xfrm>
      </p:grpSpPr>
      <p:sp>
        <p:nvSpPr>
          <p:cNvPr id="33" name="Google Shape;33;p220"/>
          <p:cNvSpPr txBox="1"/>
          <p:nvPr>
            <p:ph idx="11" type="ftr"/>
          </p:nvPr>
        </p:nvSpPr>
        <p:spPr>
          <a:xfrm>
            <a:off x="3634596" y="6419075"/>
            <a:ext cx="1859914" cy="22669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300">
                <a:solidFill>
                  <a:srgbClr val="4B4B4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220"/>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20"/>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showMasterSp="0">
  <p:cSld name="Two Content">
    <p:bg>
      <p:bgPr>
        <a:solidFill>
          <a:schemeClr val="lt1"/>
        </a:solidFill>
      </p:bgPr>
    </p:bg>
    <p:spTree>
      <p:nvGrpSpPr>
        <p:cNvPr id="36" name="Shape 36"/>
        <p:cNvGrpSpPr/>
        <p:nvPr/>
      </p:nvGrpSpPr>
      <p:grpSpPr>
        <a:xfrm>
          <a:off x="0" y="0"/>
          <a:ext cx="0" cy="0"/>
          <a:chOff x="0" y="0"/>
          <a:chExt cx="0" cy="0"/>
        </a:xfrm>
      </p:grpSpPr>
      <p:pic>
        <p:nvPicPr>
          <p:cNvPr id="37" name="Google Shape;37;p221"/>
          <p:cNvPicPr preferRelativeResize="0"/>
          <p:nvPr/>
        </p:nvPicPr>
        <p:blipFill rotWithShape="1">
          <a:blip r:embed="rId2">
            <a:alphaModFix/>
          </a:blip>
          <a:srcRect b="0" l="0" r="0" t="0"/>
          <a:stretch/>
        </p:blipFill>
        <p:spPr>
          <a:xfrm>
            <a:off x="1848445" y="214312"/>
            <a:ext cx="1937741" cy="482203"/>
          </a:xfrm>
          <a:prstGeom prst="rect">
            <a:avLst/>
          </a:prstGeom>
          <a:noFill/>
          <a:ln>
            <a:noFill/>
          </a:ln>
        </p:spPr>
      </p:pic>
      <p:sp>
        <p:nvSpPr>
          <p:cNvPr id="38" name="Google Shape;38;p22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200">
                <a:solidFill>
                  <a:schemeClr val="dk1"/>
                </a:solidFill>
                <a:latin typeface="Calibri"/>
                <a:ea typeface="Calibri"/>
                <a:cs typeface="Calibri"/>
                <a:sym typeface="Calibr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221"/>
          <p:cNvSpPr txBox="1"/>
          <p:nvPr>
            <p:ph idx="1" type="body"/>
          </p:nvPr>
        </p:nvSpPr>
        <p:spPr>
          <a:xfrm>
            <a:off x="45720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0" name="Google Shape;40;p221"/>
          <p:cNvSpPr txBox="1"/>
          <p:nvPr>
            <p:ph idx="2" type="body"/>
          </p:nvPr>
        </p:nvSpPr>
        <p:spPr>
          <a:xfrm>
            <a:off x="4709160" y="1577340"/>
            <a:ext cx="397764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41" name="Google Shape;41;p221"/>
          <p:cNvSpPr txBox="1"/>
          <p:nvPr>
            <p:ph idx="11" type="ftr"/>
          </p:nvPr>
        </p:nvSpPr>
        <p:spPr>
          <a:xfrm>
            <a:off x="3634596" y="6419075"/>
            <a:ext cx="1859914" cy="22669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300">
                <a:solidFill>
                  <a:srgbClr val="4B4B4B"/>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1"/>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221"/>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algn="r">
              <a:spcBef>
                <a:spcPts val="0"/>
              </a:spcBef>
              <a:buNone/>
              <a:defRPr>
                <a:solidFill>
                  <a:srgbClr val="888888"/>
                </a:solidFill>
              </a:defRPr>
            </a:lvl1pPr>
            <a:lvl2pPr indent="0" lvl="1" algn="r">
              <a:spcBef>
                <a:spcPts val="0"/>
              </a:spcBef>
              <a:buNone/>
              <a:defRPr>
                <a:solidFill>
                  <a:srgbClr val="888888"/>
                </a:solidFill>
              </a:defRPr>
            </a:lvl2pPr>
            <a:lvl3pPr indent="0" lvl="2" algn="r">
              <a:spcBef>
                <a:spcPts val="0"/>
              </a:spcBef>
              <a:buNone/>
              <a:defRPr>
                <a:solidFill>
                  <a:srgbClr val="888888"/>
                </a:solidFill>
              </a:defRPr>
            </a:lvl3pPr>
            <a:lvl4pPr indent="0" lvl="3" algn="r">
              <a:spcBef>
                <a:spcPts val="0"/>
              </a:spcBef>
              <a:buNone/>
              <a:defRPr>
                <a:solidFill>
                  <a:srgbClr val="888888"/>
                </a:solidFill>
              </a:defRPr>
            </a:lvl4pPr>
            <a:lvl5pPr indent="0" lvl="4" algn="r">
              <a:spcBef>
                <a:spcPts val="0"/>
              </a:spcBef>
              <a:buNone/>
              <a:defRPr>
                <a:solidFill>
                  <a:srgbClr val="888888"/>
                </a:solidFill>
              </a:defRPr>
            </a:lvl5pPr>
            <a:lvl6pPr indent="0" lvl="5" algn="r">
              <a:spcBef>
                <a:spcPts val="0"/>
              </a:spcBef>
              <a:buNone/>
              <a:defRPr>
                <a:solidFill>
                  <a:srgbClr val="888888"/>
                </a:solidFill>
              </a:defRPr>
            </a:lvl6pPr>
            <a:lvl7pPr indent="0" lvl="6" algn="r">
              <a:spcBef>
                <a:spcPts val="0"/>
              </a:spcBef>
              <a:buNone/>
              <a:defRPr>
                <a:solidFill>
                  <a:srgbClr val="888888"/>
                </a:solidFill>
              </a:defRPr>
            </a:lvl7pPr>
            <a:lvl8pPr indent="0" lvl="7" algn="r">
              <a:spcBef>
                <a:spcPts val="0"/>
              </a:spcBef>
              <a:buNone/>
              <a:defRPr>
                <a:solidFill>
                  <a:srgbClr val="888888"/>
                </a:solidFill>
              </a:defRPr>
            </a:lvl8pPr>
            <a:lvl9pPr indent="0" lvl="8"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6"/>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4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6"/>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12" name="Google Shape;12;p216"/>
          <p:cNvSpPr txBox="1"/>
          <p:nvPr>
            <p:ph idx="11" type="ftr"/>
          </p:nvPr>
        </p:nvSpPr>
        <p:spPr>
          <a:xfrm>
            <a:off x="3634596" y="6419075"/>
            <a:ext cx="1859914" cy="226695"/>
          </a:xfrm>
          <a:prstGeom prst="rect">
            <a:avLst/>
          </a:prstGeom>
          <a:noFill/>
          <a:ln>
            <a:noFill/>
          </a:ln>
        </p:spPr>
        <p:txBody>
          <a:bodyPr anchorCtr="0" anchor="t" bIns="0" lIns="0" spcFirstLastPara="1" rIns="0" wrap="square" tIns="0">
            <a:spAutoFit/>
          </a:bodyPr>
          <a:lstStyle>
            <a:lvl1pPr lvl="0">
              <a:spcBef>
                <a:spcPts val="0"/>
              </a:spcBef>
              <a:spcAft>
                <a:spcPts val="0"/>
              </a:spcAft>
              <a:buSzPts val="1400"/>
              <a:buNone/>
              <a:defRPr b="0" i="0" sz="1300">
                <a:solidFill>
                  <a:srgbClr val="4B4B4B"/>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16"/>
          <p:cNvSpPr txBox="1"/>
          <p:nvPr>
            <p:ph idx="10" type="dt"/>
          </p:nvPr>
        </p:nvSpPr>
        <p:spPr>
          <a:xfrm>
            <a:off x="457200" y="6377940"/>
            <a:ext cx="210312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sz="1800">
                <a:solidFill>
                  <a:srgbClr val="888888"/>
                </a:solidFi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216"/>
          <p:cNvSpPr txBox="1"/>
          <p:nvPr>
            <p:ph idx="12" type="sldNum"/>
          </p:nvPr>
        </p:nvSpPr>
        <p:spPr>
          <a:xfrm>
            <a:off x="6583680" y="6377940"/>
            <a:ext cx="2103120" cy="342900"/>
          </a:xfrm>
          <a:prstGeom prst="rect">
            <a:avLst/>
          </a:prstGeom>
          <a:noFill/>
          <a:ln>
            <a:noFill/>
          </a:ln>
        </p:spPr>
        <p:txBody>
          <a:bodyPr anchorCtr="0" anchor="t" bIns="0" lIns="0" spcFirstLastPara="1" rIns="0" wrap="square" tIns="0">
            <a:spAutoFit/>
          </a:bodyPr>
          <a:lstStyle>
            <a:lvl1pPr indent="0" lvl="0" algn="r">
              <a:spcBef>
                <a:spcPts val="0"/>
              </a:spcBef>
              <a:buNone/>
              <a:defRPr sz="1800">
                <a:solidFill>
                  <a:srgbClr val="888888"/>
                </a:solidFill>
              </a:defRPr>
            </a:lvl1pPr>
            <a:lvl2pPr indent="0" lvl="1" algn="r">
              <a:spcBef>
                <a:spcPts val="0"/>
              </a:spcBef>
              <a:buNone/>
              <a:defRPr sz="1800">
                <a:solidFill>
                  <a:srgbClr val="888888"/>
                </a:solidFill>
              </a:defRPr>
            </a:lvl2pPr>
            <a:lvl3pPr indent="0" lvl="2" algn="r">
              <a:spcBef>
                <a:spcPts val="0"/>
              </a:spcBef>
              <a:buNone/>
              <a:defRPr sz="1800">
                <a:solidFill>
                  <a:srgbClr val="888888"/>
                </a:solidFill>
              </a:defRPr>
            </a:lvl3pPr>
            <a:lvl4pPr indent="0" lvl="3" algn="r">
              <a:spcBef>
                <a:spcPts val="0"/>
              </a:spcBef>
              <a:buNone/>
              <a:defRPr sz="1800">
                <a:solidFill>
                  <a:srgbClr val="888888"/>
                </a:solidFill>
              </a:defRPr>
            </a:lvl4pPr>
            <a:lvl5pPr indent="0" lvl="4" algn="r">
              <a:spcBef>
                <a:spcPts val="0"/>
              </a:spcBef>
              <a:buNone/>
              <a:defRPr sz="1800">
                <a:solidFill>
                  <a:srgbClr val="888888"/>
                </a:solidFill>
              </a:defRPr>
            </a:lvl5pPr>
            <a:lvl6pPr indent="0" lvl="5" algn="r">
              <a:spcBef>
                <a:spcPts val="0"/>
              </a:spcBef>
              <a:buNone/>
              <a:defRPr sz="1800">
                <a:solidFill>
                  <a:srgbClr val="888888"/>
                </a:solidFill>
              </a:defRPr>
            </a:lvl6pPr>
            <a:lvl7pPr indent="0" lvl="6" algn="r">
              <a:spcBef>
                <a:spcPts val="0"/>
              </a:spcBef>
              <a:buNone/>
              <a:defRPr sz="1800">
                <a:solidFill>
                  <a:srgbClr val="888888"/>
                </a:solidFill>
              </a:defRPr>
            </a:lvl7pPr>
            <a:lvl8pPr indent="0" lvl="7" algn="r">
              <a:spcBef>
                <a:spcPts val="0"/>
              </a:spcBef>
              <a:buNone/>
              <a:defRPr sz="1800">
                <a:solidFill>
                  <a:srgbClr val="888888"/>
                </a:solidFill>
              </a:defRPr>
            </a:lvl8pPr>
            <a:lvl9pPr indent="0" lvl="8" algn="r">
              <a:spcBef>
                <a:spcPts val="0"/>
              </a:spcBef>
              <a:buNone/>
              <a:defRPr sz="1800">
                <a:solidFill>
                  <a:srgbClr val="888888"/>
                </a:solidFill>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3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4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3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3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2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 Id="rId3" Type="http://schemas.openxmlformats.org/officeDocument/2006/relationships/image" Target="../media/image4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3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3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41.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4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 Id="rId3" Type="http://schemas.openxmlformats.org/officeDocument/2006/relationships/image" Target="../media/image46.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3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54.png"/><Relationship Id="rId4" Type="http://schemas.openxmlformats.org/officeDocument/2006/relationships/image" Target="../media/image49.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6.xml"/><Relationship Id="rId3" Type="http://schemas.openxmlformats.org/officeDocument/2006/relationships/image" Target="../media/image50.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2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27.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5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57.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51.gif"/></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63.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 Id="rId3" Type="http://schemas.openxmlformats.org/officeDocument/2006/relationships/image" Target="../media/image5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 Id="rId3" Type="http://schemas.openxmlformats.org/officeDocument/2006/relationships/hyperlink" Target="https://electronicsdesk.com/8051-microcontroller.html" TargetMode="Externa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66.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65.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 Id="rId3" Type="http://schemas.openxmlformats.org/officeDocument/2006/relationships/image" Target="../media/image5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 Id="rId3" Type="http://schemas.openxmlformats.org/officeDocument/2006/relationships/image" Target="../media/image64.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6.xml"/><Relationship Id="rId3" Type="http://schemas.openxmlformats.org/officeDocument/2006/relationships/image" Target="../media/image56.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8.xml"/><Relationship Id="rId3" Type="http://schemas.openxmlformats.org/officeDocument/2006/relationships/image" Target="../media/image53.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1.xml"/><Relationship Id="rId3" Type="http://schemas.openxmlformats.org/officeDocument/2006/relationships/image" Target="../media/image67.png"/><Relationship Id="rId4" Type="http://schemas.openxmlformats.org/officeDocument/2006/relationships/image" Target="../media/image60.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2.xml"/><Relationship Id="rId3" Type="http://schemas.openxmlformats.org/officeDocument/2006/relationships/image" Target="../media/image61.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69.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6.xml"/><Relationship Id="rId3" Type="http://schemas.openxmlformats.org/officeDocument/2006/relationships/image" Target="../media/image6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8.xml"/><Relationship Id="rId3" Type="http://schemas.openxmlformats.org/officeDocument/2006/relationships/image" Target="../media/image68.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0.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2.xml"/><Relationship Id="rId3" Type="http://schemas.openxmlformats.org/officeDocument/2006/relationships/image" Target="../media/image59.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4.jpg"/><Relationship Id="rId10" Type="http://schemas.openxmlformats.org/officeDocument/2006/relationships/image" Target="../media/image19.png"/><Relationship Id="rId9" Type="http://schemas.openxmlformats.org/officeDocument/2006/relationships/image" Target="../media/image11.jpg"/><Relationship Id="rId5" Type="http://schemas.openxmlformats.org/officeDocument/2006/relationships/image" Target="../media/image1.jpg"/><Relationship Id="rId6" Type="http://schemas.openxmlformats.org/officeDocument/2006/relationships/image" Target="../media/image15.png"/><Relationship Id="rId7" Type="http://schemas.openxmlformats.org/officeDocument/2006/relationships/image" Target="../media/image7.jpg"/><Relationship Id="rId8"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 name="Shape 47"/>
        <p:cNvGrpSpPr/>
        <p:nvPr/>
      </p:nvGrpSpPr>
      <p:grpSpPr>
        <a:xfrm>
          <a:off x="0" y="0"/>
          <a:ext cx="0" cy="0"/>
          <a:chOff x="0" y="0"/>
          <a:chExt cx="0" cy="0"/>
        </a:xfrm>
      </p:grpSpPr>
      <p:sp>
        <p:nvSpPr>
          <p:cNvPr id="48" name="Google Shape;48;p1"/>
          <p:cNvSpPr txBox="1"/>
          <p:nvPr>
            <p:ph type="title"/>
          </p:nvPr>
        </p:nvSpPr>
        <p:spPr>
          <a:xfrm>
            <a:off x="3016406" y="2336303"/>
            <a:ext cx="2683510" cy="63563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IN" sz="4000"/>
              <a:t>Introduction</a:t>
            </a:r>
            <a:endParaRPr sz="4000"/>
          </a:p>
        </p:txBody>
      </p:sp>
      <p:sp>
        <p:nvSpPr>
          <p:cNvPr id="49" name="Google Shape;49;p1"/>
          <p:cNvSpPr txBox="1"/>
          <p:nvPr/>
        </p:nvSpPr>
        <p:spPr>
          <a:xfrm>
            <a:off x="2188029" y="3087482"/>
            <a:ext cx="4361815" cy="1531187"/>
          </a:xfrm>
          <a:prstGeom prst="rect">
            <a:avLst/>
          </a:prstGeom>
          <a:noFill/>
          <a:ln>
            <a:noFill/>
          </a:ln>
        </p:spPr>
        <p:txBody>
          <a:bodyPr anchorCtr="0" anchor="t" bIns="0" lIns="0" spcFirstLastPara="1" rIns="0" wrap="square" tIns="220975">
            <a:spAutoFit/>
          </a:bodyPr>
          <a:lstStyle/>
          <a:p>
            <a:pPr indent="0" lvl="0" marL="0" marR="13334" rtl="0" algn="ctr">
              <a:lnSpc>
                <a:spcPct val="100000"/>
              </a:lnSpc>
              <a:spcBef>
                <a:spcPts val="0"/>
              </a:spcBef>
              <a:spcAft>
                <a:spcPts val="0"/>
              </a:spcAft>
              <a:buNone/>
            </a:pPr>
            <a:r>
              <a:rPr lang="en-IN" sz="2950">
                <a:latin typeface="Calibri"/>
                <a:ea typeface="Calibri"/>
                <a:cs typeface="Calibri"/>
                <a:sym typeface="Calibri"/>
              </a:rPr>
              <a:t>To</a:t>
            </a:r>
            <a:endParaRPr/>
          </a:p>
          <a:p>
            <a:pPr indent="0" lvl="0" marL="0" rtl="0" algn="ctr">
              <a:lnSpc>
                <a:spcPct val="100000"/>
              </a:lnSpc>
              <a:spcBef>
                <a:spcPts val="2080"/>
              </a:spcBef>
              <a:spcAft>
                <a:spcPts val="0"/>
              </a:spcAft>
              <a:buNone/>
            </a:pPr>
            <a:r>
              <a:rPr lang="en-IN" sz="3800">
                <a:latin typeface="Calibri"/>
                <a:ea typeface="Calibri"/>
                <a:cs typeface="Calibri"/>
                <a:sym typeface="Calibri"/>
              </a:rPr>
              <a:t>Embedded Systems</a:t>
            </a:r>
            <a:endParaRPr sz="3800">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0"/>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processors</a:t>
            </a:r>
            <a:br>
              <a:rPr b="0" i="0" lang="en-IN">
                <a:solidFill>
                  <a:srgbClr val="610B38"/>
                </a:solidFill>
                <a:latin typeface="Arial"/>
                <a:ea typeface="Arial"/>
                <a:cs typeface="Arial"/>
                <a:sym typeface="Arial"/>
              </a:rPr>
            </a:br>
            <a:endParaRPr/>
          </a:p>
        </p:txBody>
      </p:sp>
      <p:sp>
        <p:nvSpPr>
          <p:cNvPr id="111" name="Google Shape;111;p10"/>
          <p:cNvSpPr txBox="1"/>
          <p:nvPr>
            <p:ph idx="1" type="body"/>
          </p:nvPr>
        </p:nvSpPr>
        <p:spPr>
          <a:xfrm>
            <a:off x="220860" y="1524000"/>
            <a:ext cx="8660765" cy="498598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Processors are the major part in embedded systems that take response from sensors in digital form and processing of this response to produce output in real-time processing environment is performed using 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an embedded system developer it is essential to have the knowledge of both microprocessors and micro controllers.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Processors inside a system:</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Processors inside a system have two essential units: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Control unit</a:t>
            </a:r>
            <a:r>
              <a:rPr b="0" i="0" lang="en-IN">
                <a:solidFill>
                  <a:srgbClr val="000000"/>
                </a:solidFill>
                <a:latin typeface="Inter"/>
                <a:ea typeface="Inter"/>
                <a:cs typeface="Inter"/>
                <a:sym typeface="Inter"/>
              </a:rPr>
              <a:t>: This unit in processors performed the program flow control operation inside an embedded system. The control unit also acts as a fetching unit for fetching the set of instructions stored inside a memory.</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Execution unit</a:t>
            </a:r>
            <a:r>
              <a:rPr b="0" i="0" lang="en-IN">
                <a:solidFill>
                  <a:srgbClr val="000000"/>
                </a:solidFill>
                <a:latin typeface="Inter"/>
                <a:ea typeface="Inter"/>
                <a:cs typeface="Inter"/>
                <a:sym typeface="Inter"/>
              </a:rPr>
              <a:t>: This unit is used for execution the various tasks inside a processors. It mainly comprises of arithmetic and logical unit (ALU) and it also include a circuit that executes the instruction sets used to perform program control operation inside processors.</a:t>
            </a:r>
            <a:endParaRPr/>
          </a:p>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0"/>
          <p:cNvSpPr txBox="1"/>
          <p:nvPr>
            <p:ph type="title"/>
          </p:nvPr>
        </p:nvSpPr>
        <p:spPr>
          <a:xfrm>
            <a:off x="257174" y="9623"/>
            <a:ext cx="8379438"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Instruction Cycle</a:t>
            </a:r>
            <a:br>
              <a:rPr b="0" i="0" lang="en-IN">
                <a:solidFill>
                  <a:srgbClr val="610B38"/>
                </a:solidFill>
                <a:latin typeface="Arial"/>
                <a:ea typeface="Arial"/>
                <a:cs typeface="Arial"/>
                <a:sym typeface="Arial"/>
              </a:rPr>
            </a:br>
            <a:endParaRPr/>
          </a:p>
        </p:txBody>
      </p:sp>
      <p:sp>
        <p:nvSpPr>
          <p:cNvPr id="696" name="Google Shape;696;p100"/>
          <p:cNvSpPr txBox="1"/>
          <p:nvPr>
            <p:ph idx="1" type="body"/>
          </p:nvPr>
        </p:nvSpPr>
        <p:spPr>
          <a:xfrm>
            <a:off x="333375" y="3199363"/>
            <a:ext cx="6567747" cy="132163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processor Architecture" id="697" name="Google Shape;697;p100"/>
          <p:cNvPicPr preferRelativeResize="0"/>
          <p:nvPr/>
        </p:nvPicPr>
        <p:blipFill rotWithShape="1">
          <a:blip r:embed="rId3">
            <a:alphaModFix/>
          </a:blip>
          <a:srcRect b="0" l="0" r="0" t="0"/>
          <a:stretch/>
        </p:blipFill>
        <p:spPr>
          <a:xfrm>
            <a:off x="3200400" y="3352800"/>
            <a:ext cx="2943225" cy="3400425"/>
          </a:xfrm>
          <a:prstGeom prst="rect">
            <a:avLst/>
          </a:prstGeom>
          <a:noFill/>
          <a:ln>
            <a:noFill/>
          </a:ln>
        </p:spPr>
      </p:pic>
      <p:sp>
        <p:nvSpPr>
          <p:cNvPr id="698" name="Google Shape;698;p100"/>
          <p:cNvSpPr/>
          <p:nvPr/>
        </p:nvSpPr>
        <p:spPr>
          <a:xfrm>
            <a:off x="257174" y="970005"/>
            <a:ext cx="8277225" cy="2033870"/>
          </a:xfrm>
          <a:prstGeom prst="rect">
            <a:avLst/>
          </a:prstGeom>
          <a:solidFill>
            <a:srgbClr val="FFFFFF"/>
          </a:solidFill>
          <a:ln>
            <a:noFill/>
          </a:ln>
        </p:spPr>
        <p:txBody>
          <a:bodyPr anchorCtr="0" anchor="ctr" bIns="31725" lIns="47600" spcFirstLastPara="1" rIns="91425" wrap="square" tIns="31725">
            <a:spAutoFit/>
          </a:bodyPr>
          <a:lstStyle/>
          <a:p>
            <a:pPr indent="0" lvl="0" marL="0" marR="0" rtl="0" algn="just">
              <a:lnSpc>
                <a:spcPct val="100000"/>
              </a:lnSpc>
              <a:spcBef>
                <a:spcPts val="0"/>
              </a:spcBef>
              <a:spcAft>
                <a:spcPts val="0"/>
              </a:spcAft>
              <a:buClr>
                <a:srgbClr val="333333"/>
              </a:buClr>
              <a:buSzPts val="2400"/>
              <a:buFont typeface="Inter"/>
              <a:buNone/>
            </a:pPr>
            <a:r>
              <a:rPr b="0" i="0" lang="en-IN" sz="2400" u="none" cap="none" strike="noStrike">
                <a:solidFill>
                  <a:srgbClr val="333333"/>
                </a:solidFill>
                <a:latin typeface="Inter"/>
                <a:ea typeface="Inter"/>
                <a:cs typeface="Inter"/>
                <a:sym typeface="Inter"/>
              </a:rPr>
              <a:t>The time required to fetch an instruction and necessary data from memory and to execute it, is called an </a:t>
            </a:r>
            <a:r>
              <a:rPr b="1" i="0" lang="en-IN" sz="2400" u="none" cap="none" strike="noStrike">
                <a:solidFill>
                  <a:srgbClr val="333333"/>
                </a:solidFill>
                <a:latin typeface="Inter"/>
                <a:ea typeface="Inter"/>
                <a:cs typeface="Inter"/>
                <a:sym typeface="Inter"/>
              </a:rPr>
              <a:t>instruction cycle</a:t>
            </a:r>
            <a:r>
              <a:rPr b="0" i="0" lang="en-IN" sz="2400" u="none" cap="none" strike="noStrike">
                <a:solidFill>
                  <a:srgbClr val="333333"/>
                </a:solidFill>
                <a:latin typeface="Inter"/>
                <a:ea typeface="Inter"/>
                <a:cs typeface="Inter"/>
                <a:sym typeface="Inter"/>
              </a:rPr>
              <a:t>. Or the total time required to execute an instruction is given by:</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IC = FC + EC </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333333"/>
              </a:buClr>
              <a:buSzPts val="2400"/>
              <a:buFont typeface="Inter"/>
              <a:buNone/>
            </a:pPr>
            <a:r>
              <a:rPr b="1" i="0" lang="en-IN" sz="2400" u="none" cap="none" strike="noStrike">
                <a:solidFill>
                  <a:srgbClr val="333333"/>
                </a:solidFill>
                <a:latin typeface="Inter"/>
                <a:ea typeface="Inter"/>
                <a:cs typeface="Inter"/>
                <a:sym typeface="Inter"/>
              </a:rPr>
              <a:t>Where,</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IC = Instruction Cycle FC = Fetch Cycle EC = Execute Cycle</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704" name="Google Shape;704;p101"/>
          <p:cNvSpPr txBox="1"/>
          <p:nvPr>
            <p:ph idx="1" type="body"/>
          </p:nvPr>
        </p:nvSpPr>
        <p:spPr>
          <a:xfrm>
            <a:off x="220860" y="1524000"/>
            <a:ext cx="8660765" cy="4985980"/>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Fetch the instruction (Fetch Cycle)</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the beginning of the fetch cycle, the content of the program counter (PC), which is the address of the memory location where opcode is available, is sent to the memory. The memory puts the opcode on the data bus so as to transfer it to the CPU.</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whole operation of fetching an opcode takes three clock cycles. A slow memory may take more time.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Decode the instruction (Decode Cycle)</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opcode fetched from the memory goes to the data register, DR and then to instruction register, IR. From the IR it goes to the decoder circuitry which decodes the instruction. Decoder circuitry is within the microprocessor.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Execute the Instruction (Execute Cycle)</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After the instruction is decoded, execution begins.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If the operand is reside the general purpose registers, execution is immediately performed. The time taken in decoding and execution of an instruction is one clock cycle.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some situations, an execute cycle may involve one or more read or write cycles or both.</a:t>
            </a:r>
            <a:endParaRPr/>
          </a:p>
          <a:p>
            <a:pPr indent="0" lvl="0" marL="0" rtl="0" algn="l">
              <a:spcBef>
                <a:spcPts val="0"/>
              </a:spcBef>
              <a:spcAft>
                <a:spcPts val="0"/>
              </a:spcAft>
              <a:buNone/>
            </a:pPr>
            <a:r>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710" name="Google Shape;710;p102"/>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Read Cycle:</a:t>
            </a:r>
            <a:r>
              <a:rPr b="0" i="0" lang="en-IN">
                <a:solidFill>
                  <a:srgbClr val="333333"/>
                </a:solidFill>
                <a:latin typeface="Inter"/>
                <a:ea typeface="Inter"/>
                <a:cs typeface="Inter"/>
                <a:sym typeface="Inter"/>
              </a:rPr>
              <a:t> If an instruction contains data or operand address which are in the memory, the CPU has to perform some read operations to get the desired data. In case of a read cycle the instruction received from the memory are data or operand address instead of an opcode.  </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Write Cycle:</a:t>
            </a:r>
            <a:r>
              <a:rPr b="0" i="0" lang="en-IN">
                <a:solidFill>
                  <a:srgbClr val="333333"/>
                </a:solidFill>
                <a:latin typeface="Inter"/>
                <a:ea typeface="Inter"/>
                <a:cs typeface="Inter"/>
                <a:sym typeface="Inter"/>
              </a:rPr>
              <a:t> In write cycle data are sent from the CPU to the memory or an output device.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Machine Cycle and State</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necessary steps carried out to perform the operation of accessing either memory or input output device, constitute a </a:t>
            </a:r>
            <a:r>
              <a:rPr b="1" i="0" lang="en-IN">
                <a:solidFill>
                  <a:srgbClr val="333333"/>
                </a:solidFill>
                <a:latin typeface="Inter"/>
                <a:ea typeface="Inter"/>
                <a:cs typeface="Inter"/>
                <a:sym typeface="Inter"/>
              </a:rPr>
              <a:t>machine cycle</a:t>
            </a:r>
            <a:r>
              <a:rPr b="0" i="0" lang="en-IN">
                <a:solidFill>
                  <a:srgbClr val="333333"/>
                </a:solidFill>
                <a:latin typeface="Inter"/>
                <a:ea typeface="Inter"/>
                <a:cs typeface="Inter"/>
                <a:sym typeface="Inter"/>
              </a:rPr>
              <a:t>. In other words, necessary steps carried out to perform a fetch, a read or a write operation constitutes a machine cycle.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One sub-division of an operation performed in one clock cycle is called a state or </a:t>
            </a:r>
            <a:r>
              <a:rPr b="1" i="0" lang="en-IN">
                <a:solidFill>
                  <a:srgbClr val="333333"/>
                </a:solidFill>
                <a:latin typeface="Inter"/>
                <a:ea typeface="Inter"/>
                <a:cs typeface="Inter"/>
                <a:sym typeface="Inter"/>
              </a:rPr>
              <a:t>T-state</a:t>
            </a:r>
            <a:r>
              <a:rPr b="0" i="0" lang="en-IN">
                <a:solidFill>
                  <a:srgbClr val="333333"/>
                </a:solidFill>
                <a:latin typeface="Inter"/>
                <a:ea typeface="Inter"/>
                <a:cs typeface="Inter"/>
                <a:sym typeface="Inter"/>
              </a:rPr>
              <a:t>. In short, one clock cycle of the system clock is referred to as a state.</a:t>
            </a:r>
            <a:endParaRPr/>
          </a:p>
          <a:p>
            <a:pPr indent="0" lvl="0" marL="0" rtl="0" algn="l">
              <a:spcBef>
                <a:spcPts val="0"/>
              </a:spcBef>
              <a:spcAft>
                <a:spcPts val="0"/>
              </a:spcAft>
              <a:buNone/>
            </a:pPr>
            <a:br>
              <a:rPr lang="en-IN"/>
            </a:b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Timing Diagrams</a:t>
            </a:r>
            <a:br>
              <a:rPr b="0" i="0" lang="en-IN">
                <a:solidFill>
                  <a:srgbClr val="610B38"/>
                </a:solidFill>
                <a:latin typeface="Arial"/>
                <a:ea typeface="Arial"/>
                <a:cs typeface="Arial"/>
                <a:sym typeface="Arial"/>
              </a:rPr>
            </a:br>
            <a:endParaRPr/>
          </a:p>
        </p:txBody>
      </p:sp>
      <p:sp>
        <p:nvSpPr>
          <p:cNvPr id="716" name="Google Shape;716;p103"/>
          <p:cNvSpPr txBox="1"/>
          <p:nvPr>
            <p:ph idx="1" type="body"/>
          </p:nvPr>
        </p:nvSpPr>
        <p:spPr>
          <a:xfrm>
            <a:off x="76200" y="664546"/>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necessary steps carried out in a machine cycle can be represented graphically. Such a graphical representation is called </a:t>
            </a:r>
            <a:r>
              <a:rPr b="1" i="0" lang="en-IN">
                <a:solidFill>
                  <a:srgbClr val="333333"/>
                </a:solidFill>
                <a:latin typeface="Inter"/>
                <a:ea typeface="Inter"/>
                <a:cs typeface="Inter"/>
                <a:sym typeface="Inter"/>
              </a:rPr>
              <a:t>timing diagram</a:t>
            </a:r>
            <a:r>
              <a:rPr b="0" i="0" lang="en-IN">
                <a:solidFill>
                  <a:srgbClr val="333333"/>
                </a:solidFill>
                <a:latin typeface="Inter"/>
                <a:ea typeface="Inter"/>
                <a:cs typeface="Inter"/>
                <a:sym typeface="Inter"/>
              </a:rPr>
              <a:t>. The timing diagram for opcode fetch, memory read, memory write, I/O read and I/O write will be discussed below:</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Timing Diagram for Opcode Fetch Cycle:</a:t>
            </a:r>
            <a:endParaRPr b="0" i="0">
              <a:solidFill>
                <a:srgbClr val="000000"/>
              </a:solidFill>
              <a:latin typeface="Inter"/>
              <a:ea typeface="Inter"/>
              <a:cs typeface="Inter"/>
              <a:sym typeface="Inter"/>
            </a:endParaRPr>
          </a:p>
          <a:p>
            <a:pPr indent="0" lvl="0" marL="0" rtl="0" algn="l">
              <a:spcBef>
                <a:spcPts val="0"/>
              </a:spcBef>
              <a:spcAft>
                <a:spcPts val="0"/>
              </a:spcAft>
              <a:buNone/>
            </a:pPr>
            <a:br>
              <a:rPr lang="en-IN"/>
            </a:br>
            <a:endParaRPr/>
          </a:p>
        </p:txBody>
      </p:sp>
      <p:pic>
        <p:nvPicPr>
          <p:cNvPr descr="Microprocessor Architecture" id="717" name="Google Shape;717;p103"/>
          <p:cNvPicPr preferRelativeResize="0"/>
          <p:nvPr/>
        </p:nvPicPr>
        <p:blipFill rotWithShape="1">
          <a:blip r:embed="rId3">
            <a:alphaModFix/>
          </a:blip>
          <a:srcRect b="0" l="0" r="0" t="0"/>
          <a:stretch/>
        </p:blipFill>
        <p:spPr>
          <a:xfrm>
            <a:off x="195874" y="2286000"/>
            <a:ext cx="8715375" cy="44100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0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Timing Diagram for Memory Read</a:t>
            </a:r>
            <a:br>
              <a:rPr b="0" i="0" lang="en-IN">
                <a:solidFill>
                  <a:srgbClr val="000000"/>
                </a:solidFill>
                <a:latin typeface="Inter"/>
                <a:ea typeface="Inter"/>
                <a:cs typeface="Inter"/>
                <a:sym typeface="Inter"/>
              </a:rPr>
            </a:br>
            <a:endParaRPr/>
          </a:p>
        </p:txBody>
      </p:sp>
      <p:sp>
        <p:nvSpPr>
          <p:cNvPr id="723" name="Google Shape;723;p104"/>
          <p:cNvSpPr txBox="1"/>
          <p:nvPr>
            <p:ph idx="1" type="body"/>
          </p:nvPr>
        </p:nvSpPr>
        <p:spPr>
          <a:xfrm>
            <a:off x="292297" y="1523999"/>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processor Architecture" id="724" name="Google Shape;724;p104"/>
          <p:cNvPicPr preferRelativeResize="0"/>
          <p:nvPr/>
        </p:nvPicPr>
        <p:blipFill rotWithShape="1">
          <a:blip r:embed="rId3">
            <a:alphaModFix/>
          </a:blip>
          <a:srcRect b="0" l="0" r="0" t="0"/>
          <a:stretch/>
        </p:blipFill>
        <p:spPr>
          <a:xfrm>
            <a:off x="609600" y="1697063"/>
            <a:ext cx="7305675" cy="39338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10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Timing Diagram for Memory Write</a:t>
            </a:r>
            <a:br>
              <a:rPr b="0" i="0" lang="en-IN">
                <a:solidFill>
                  <a:srgbClr val="000000"/>
                </a:solidFill>
                <a:latin typeface="Inter"/>
                <a:ea typeface="Inter"/>
                <a:cs typeface="Inter"/>
                <a:sym typeface="Inter"/>
              </a:rPr>
            </a:br>
            <a:endParaRPr/>
          </a:p>
        </p:txBody>
      </p:sp>
      <p:sp>
        <p:nvSpPr>
          <p:cNvPr id="730" name="Google Shape;730;p105"/>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processor Architecture" id="731" name="Google Shape;731;p105"/>
          <p:cNvPicPr preferRelativeResize="0"/>
          <p:nvPr/>
        </p:nvPicPr>
        <p:blipFill rotWithShape="1">
          <a:blip r:embed="rId3">
            <a:alphaModFix/>
          </a:blip>
          <a:srcRect b="0" l="0" r="0" t="0"/>
          <a:stretch/>
        </p:blipFill>
        <p:spPr>
          <a:xfrm>
            <a:off x="490937" y="1419225"/>
            <a:ext cx="7372350" cy="3914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06"/>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Timing Diagram for I/O Read</a:t>
            </a:r>
            <a:br>
              <a:rPr b="0" i="0" lang="en-IN">
                <a:solidFill>
                  <a:srgbClr val="000000"/>
                </a:solidFill>
                <a:latin typeface="Inter"/>
                <a:ea typeface="Inter"/>
                <a:cs typeface="Inter"/>
                <a:sym typeface="Inter"/>
              </a:rPr>
            </a:br>
            <a:endParaRPr/>
          </a:p>
        </p:txBody>
      </p:sp>
      <p:sp>
        <p:nvSpPr>
          <p:cNvPr id="737" name="Google Shape;737;p106"/>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descr="Microprocessor Architecture" id="738" name="Google Shape;738;p106"/>
          <p:cNvPicPr preferRelativeResize="0"/>
          <p:nvPr/>
        </p:nvPicPr>
        <p:blipFill rotWithShape="1">
          <a:blip r:embed="rId3">
            <a:alphaModFix/>
          </a:blip>
          <a:srcRect b="0" l="0" r="0" t="0"/>
          <a:stretch/>
        </p:blipFill>
        <p:spPr>
          <a:xfrm>
            <a:off x="438150" y="1376363"/>
            <a:ext cx="8267700" cy="4105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107"/>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Timing Diagram for I/O Write</a:t>
            </a:r>
            <a:br>
              <a:rPr b="0" i="0" lang="en-IN">
                <a:solidFill>
                  <a:srgbClr val="000000"/>
                </a:solidFill>
                <a:latin typeface="Inter"/>
                <a:ea typeface="Inter"/>
                <a:cs typeface="Inter"/>
                <a:sym typeface="Inter"/>
              </a:rPr>
            </a:br>
            <a:br>
              <a:rPr lang="en-IN"/>
            </a:br>
            <a:endParaRPr/>
          </a:p>
        </p:txBody>
      </p:sp>
      <p:sp>
        <p:nvSpPr>
          <p:cNvPr id="744" name="Google Shape;744;p107"/>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processor Architecture" id="745" name="Google Shape;745;p107"/>
          <p:cNvPicPr preferRelativeResize="0"/>
          <p:nvPr/>
        </p:nvPicPr>
        <p:blipFill rotWithShape="1">
          <a:blip r:embed="rId3">
            <a:alphaModFix/>
          </a:blip>
          <a:srcRect b="0" l="0" r="0" t="0"/>
          <a:stretch/>
        </p:blipFill>
        <p:spPr>
          <a:xfrm>
            <a:off x="470512" y="2057400"/>
            <a:ext cx="7934325" cy="35909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8"/>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In the above diagrams, the basic used parameters are:</a:t>
            </a:r>
            <a:br>
              <a:rPr b="0" i="0" lang="en-IN">
                <a:solidFill>
                  <a:srgbClr val="610B4B"/>
                </a:solidFill>
                <a:latin typeface="Arial"/>
                <a:ea typeface="Arial"/>
                <a:cs typeface="Arial"/>
                <a:sym typeface="Arial"/>
              </a:rPr>
            </a:br>
            <a:endParaRPr/>
          </a:p>
        </p:txBody>
      </p:sp>
      <p:sp>
        <p:nvSpPr>
          <p:cNvPr id="751" name="Google Shape;751;p108"/>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ALE:</a:t>
            </a:r>
            <a:r>
              <a:rPr b="0" i="0" lang="en-IN">
                <a:solidFill>
                  <a:srgbClr val="333333"/>
                </a:solidFill>
                <a:latin typeface="Inter"/>
                <a:ea typeface="Inter"/>
                <a:cs typeface="Inter"/>
                <a:sym typeface="Inter"/>
              </a:rPr>
              <a:t> ALE indicates the availability of a valid address on the multiplexed address/data lines. When it is high or 1, then it acts as an address bus and when low or 0, then it acts as a data bus.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RD (low active):</a:t>
            </a:r>
            <a:r>
              <a:rPr b="0" i="0" lang="en-IN">
                <a:solidFill>
                  <a:srgbClr val="333333"/>
                </a:solidFill>
                <a:latin typeface="Inter"/>
                <a:ea typeface="Inter"/>
                <a:cs typeface="Inter"/>
                <a:sym typeface="Inter"/>
              </a:rPr>
              <a:t> If it is high or 1, then no data is read by the microprocessor. If signal is low or 0, then data is read by the microprocessor.</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WR (low active):</a:t>
            </a:r>
            <a:r>
              <a:rPr b="0" i="0" lang="en-IN">
                <a:solidFill>
                  <a:srgbClr val="333333"/>
                </a:solidFill>
                <a:latin typeface="Inter"/>
                <a:ea typeface="Inter"/>
                <a:cs typeface="Inter"/>
                <a:sym typeface="Inter"/>
              </a:rPr>
              <a:t> If it is high or 1, then no data is written by the microprocessor. If signal is low or 0, then data is written by the microprocessor.</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IO/M (low active):</a:t>
            </a:r>
            <a:r>
              <a:rPr b="0" i="0" lang="en-IN">
                <a:solidFill>
                  <a:srgbClr val="333333"/>
                </a:solidFill>
                <a:latin typeface="Inter"/>
                <a:ea typeface="Inter"/>
                <a:cs typeface="Inter"/>
                <a:sym typeface="Inter"/>
              </a:rPr>
              <a:t> A high or 1 on this signal indicates I/O operation while a low or 0 indicates memory operation.</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S</a:t>
            </a:r>
            <a:r>
              <a:rPr b="1" baseline="-25000" i="0" lang="en-IN">
                <a:solidFill>
                  <a:srgbClr val="333333"/>
                </a:solidFill>
                <a:latin typeface="Inter"/>
                <a:ea typeface="Inter"/>
                <a:cs typeface="Inter"/>
                <a:sym typeface="Inter"/>
              </a:rPr>
              <a:t>0</a:t>
            </a:r>
            <a:r>
              <a:rPr b="1" i="0" lang="en-IN">
                <a:solidFill>
                  <a:srgbClr val="333333"/>
                </a:solidFill>
                <a:latin typeface="Inter"/>
                <a:ea typeface="Inter"/>
                <a:cs typeface="Inter"/>
                <a:sym typeface="Inter"/>
              </a:rPr>
              <a:t>, S</a:t>
            </a:r>
            <a:r>
              <a:rPr b="1" baseline="-25000" i="0" lang="en-IN">
                <a:solidFill>
                  <a:srgbClr val="333333"/>
                </a:solidFill>
                <a:latin typeface="Inter"/>
                <a:ea typeface="Inter"/>
                <a:cs typeface="Inter"/>
                <a:sym typeface="Inter"/>
              </a:rPr>
              <a:t>1</a:t>
            </a:r>
            <a:r>
              <a:rPr b="1" i="0" lang="en-IN">
                <a:solidFill>
                  <a:srgbClr val="333333"/>
                </a:solidFill>
                <a:latin typeface="Inter"/>
                <a:ea typeface="Inter"/>
                <a:cs typeface="Inter"/>
                <a:sym typeface="Inter"/>
              </a:rPr>
              <a:t>:</a:t>
            </a:r>
            <a:r>
              <a:rPr b="0" i="0" lang="en-IN">
                <a:solidFill>
                  <a:srgbClr val="333333"/>
                </a:solidFill>
                <a:latin typeface="Inter"/>
                <a:ea typeface="Inter"/>
                <a:cs typeface="Inter"/>
                <a:sym typeface="Inter"/>
              </a:rPr>
              <a:t> S0 and S1 Indicate the type of machine cycle in progress.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below table, shows the status of different control signal for different operation:</a:t>
            </a:r>
            <a:endParaRPr/>
          </a:p>
          <a:p>
            <a:pPr indent="0" lvl="0" marL="0" rtl="0" algn="l">
              <a:spcBef>
                <a:spcPts val="0"/>
              </a:spcBef>
              <a:spcAft>
                <a:spcPts val="0"/>
              </a:spcAft>
              <a:buNone/>
            </a:pPr>
            <a:r>
              <a:t/>
            </a:r>
            <a:endParaRPr/>
          </a:p>
        </p:txBody>
      </p:sp>
      <p:pic>
        <p:nvPicPr>
          <p:cNvPr descr="Microprocessor Architecture" id="752" name="Google Shape;752;p108"/>
          <p:cNvPicPr preferRelativeResize="0"/>
          <p:nvPr/>
        </p:nvPicPr>
        <p:blipFill rotWithShape="1">
          <a:blip r:embed="rId3">
            <a:alphaModFix/>
          </a:blip>
          <a:srcRect b="0" l="0" r="0" t="0"/>
          <a:stretch/>
        </p:blipFill>
        <p:spPr>
          <a:xfrm>
            <a:off x="262375" y="4572000"/>
            <a:ext cx="8374237" cy="22098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0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Instruction Set of 8085</a:t>
            </a:r>
            <a:br>
              <a:rPr b="0" i="0" lang="en-IN">
                <a:solidFill>
                  <a:srgbClr val="610B38"/>
                </a:solidFill>
                <a:latin typeface="Arial"/>
                <a:ea typeface="Arial"/>
                <a:cs typeface="Arial"/>
                <a:sym typeface="Arial"/>
              </a:rPr>
            </a:br>
            <a:endParaRPr/>
          </a:p>
        </p:txBody>
      </p:sp>
      <p:sp>
        <p:nvSpPr>
          <p:cNvPr id="758" name="Google Shape;758;p109"/>
          <p:cNvSpPr txBox="1"/>
          <p:nvPr>
            <p:ph idx="1" type="body"/>
          </p:nvPr>
        </p:nvSpPr>
        <p:spPr>
          <a:xfrm>
            <a:off x="220860" y="1524000"/>
            <a:ext cx="8660765" cy="443198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Instruction and Data Formats</a:t>
            </a:r>
            <a:endParaRPr/>
          </a:p>
          <a:p>
            <a:pPr indent="0" lvl="0" marL="0" rtl="0" algn="just">
              <a:spcBef>
                <a:spcPts val="0"/>
              </a:spcBef>
              <a:spcAft>
                <a:spcPts val="0"/>
              </a:spcAft>
              <a:buNone/>
            </a:pPr>
            <a:r>
              <a:t/>
            </a:r>
            <a:endParaRPr b="0" i="0">
              <a:solidFill>
                <a:srgbClr val="610B38"/>
              </a:solidFill>
              <a:latin typeface="Arial"/>
              <a:ea typeface="Arial"/>
              <a:cs typeface="Arial"/>
              <a:sym typeface="Arial"/>
            </a:endParaRPr>
          </a:p>
          <a:p>
            <a:pPr indent="0" lvl="0" marL="0" rtl="0" algn="just">
              <a:spcBef>
                <a:spcPts val="0"/>
              </a:spcBef>
              <a:spcAft>
                <a:spcPts val="0"/>
              </a:spcAft>
              <a:buNone/>
            </a:pPr>
            <a:r>
              <a:rPr b="0" i="0" lang="en-IN">
                <a:solidFill>
                  <a:srgbClr val="333333"/>
                </a:solidFill>
                <a:latin typeface="Inter"/>
                <a:ea typeface="Inter"/>
                <a:cs typeface="Inter"/>
                <a:sym typeface="Inter"/>
              </a:rPr>
              <a:t>The various techniques to specify data for instructions are: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8-bit or 16-bit data may be directly given in the instruction itself.</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address of the memory location, I/O port or I/O device, where data resides, may be given in the instruction itself.</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 some instructions, only one register is specified. The content of the specified register is one of the operands.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Some instructions specify two registers. The contents of the registers are the required data.</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 some instructions, data is implied. The most instructions of this type operate on the content of the accumulator.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Due to different ways of specifying data for instructions, the machine codes of all instructions are not of the same length. It may 1-byte, 2-byte or 3-byte instruction.</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Types of processors:</a:t>
            </a:r>
            <a:br>
              <a:rPr b="0" i="0" lang="en-IN">
                <a:solidFill>
                  <a:srgbClr val="610B38"/>
                </a:solidFill>
                <a:latin typeface="Arial"/>
                <a:ea typeface="Arial"/>
                <a:cs typeface="Arial"/>
                <a:sym typeface="Arial"/>
              </a:rPr>
            </a:br>
            <a:endParaRPr/>
          </a:p>
        </p:txBody>
      </p:sp>
      <p:sp>
        <p:nvSpPr>
          <p:cNvPr id="117" name="Google Shape;117;p11"/>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Application Specific System Processor(ASSP)</a:t>
            </a:r>
            <a:r>
              <a:rPr b="0" i="0" lang="en-IN">
                <a:solidFill>
                  <a:srgbClr val="000000"/>
                </a:solidFill>
                <a:latin typeface="Inter"/>
                <a:ea typeface="Inter"/>
                <a:cs typeface="Inter"/>
                <a:sym typeface="Inter"/>
              </a:rPr>
              <a:t>: ASSP is application dependent system processor used for processing signal of embedded system. Therefore for different application performing task a unique set of system processors is required.</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Application Specific Instruction Processor(ASIP)</a:t>
            </a:r>
            <a:r>
              <a:rPr b="0" i="0" lang="en-IN">
                <a:solidFill>
                  <a:srgbClr val="000000"/>
                </a:solidFill>
                <a:latin typeface="Inter"/>
                <a:ea typeface="Inter"/>
                <a:cs typeface="Inter"/>
                <a:sym typeface="Inter"/>
              </a:rPr>
              <a:t>: ASIP is application dependent instruction processors. It is used for processing the various instruction set inside a combinational circuit of an embedded system.</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General Purpose Processor (GPP)</a:t>
            </a:r>
            <a:r>
              <a:rPr b="0" i="0" lang="en-IN">
                <a:solidFill>
                  <a:srgbClr val="000000"/>
                </a:solidFill>
                <a:latin typeface="Inter"/>
                <a:ea typeface="Inter"/>
                <a:cs typeface="Inter"/>
                <a:sym typeface="Inter"/>
              </a:rPr>
              <a:t>: GPP is used for processing signal from input to output by controlling the operation of system bus, address bus and data bus inside an embedded system.</a:t>
            </a:r>
            <a:endParaRPr/>
          </a:p>
          <a:p>
            <a:pPr indent="0" lvl="0" marL="0" rtl="0" algn="l">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10"/>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Addressing Modes</a:t>
            </a:r>
            <a:br>
              <a:rPr b="0" i="0" lang="en-IN">
                <a:solidFill>
                  <a:srgbClr val="610B38"/>
                </a:solidFill>
                <a:latin typeface="Arial"/>
                <a:ea typeface="Arial"/>
                <a:cs typeface="Arial"/>
                <a:sym typeface="Arial"/>
              </a:rPr>
            </a:br>
            <a:br>
              <a:rPr lang="en-IN"/>
            </a:br>
            <a:endParaRPr/>
          </a:p>
        </p:txBody>
      </p:sp>
      <p:sp>
        <p:nvSpPr>
          <p:cNvPr id="764" name="Google Shape;764;p110"/>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Each instruction requires some data on which it has to operate. There are different techniques to specify data for instructions. These techniques are called </a:t>
            </a:r>
            <a:r>
              <a:rPr b="1" i="0" lang="en-IN">
                <a:solidFill>
                  <a:srgbClr val="333333"/>
                </a:solidFill>
                <a:latin typeface="Inter"/>
                <a:ea typeface="Inter"/>
                <a:cs typeface="Inter"/>
                <a:sym typeface="Inter"/>
              </a:rPr>
              <a:t>addressing modes</a:t>
            </a:r>
            <a:r>
              <a:rPr b="0" i="0" lang="en-IN">
                <a:solidFill>
                  <a:srgbClr val="333333"/>
                </a:solidFill>
                <a:latin typeface="Inter"/>
                <a:ea typeface="Inter"/>
                <a:cs typeface="Inter"/>
                <a:sym typeface="Inter"/>
              </a:rPr>
              <a:t>. Intel 8085 uses the following addressing modes:</a:t>
            </a:r>
            <a:endParaRPr/>
          </a:p>
          <a:p>
            <a:pPr indent="0" lvl="0" marL="0" rtl="0" algn="l">
              <a:spcBef>
                <a:spcPts val="0"/>
              </a:spcBef>
              <a:spcAft>
                <a:spcPts val="0"/>
              </a:spcAft>
              <a:buNone/>
            </a:pPr>
            <a:r>
              <a:t/>
            </a:r>
            <a:endParaRPr>
              <a:solidFill>
                <a:srgbClr val="333333"/>
              </a:solidFill>
              <a:latin typeface="Inter"/>
              <a:ea typeface="Inter"/>
              <a:cs typeface="Inter"/>
              <a:sym typeface="Inter"/>
            </a:endParaRPr>
          </a:p>
          <a:p>
            <a:pPr indent="0" lvl="0" marL="0" rtl="0" algn="l">
              <a:spcBef>
                <a:spcPts val="0"/>
              </a:spcBef>
              <a:spcAft>
                <a:spcPts val="0"/>
              </a:spcAft>
              <a:buNone/>
            </a:pPr>
            <a:r>
              <a:t/>
            </a:r>
            <a:endParaRPr>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Direct Addressing</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this addressing mode, the address of the operand (data) is given in the instruction itself.</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STA 2400H:</a:t>
            </a:r>
            <a:r>
              <a:rPr b="0" i="0" lang="en-IN">
                <a:solidFill>
                  <a:srgbClr val="333333"/>
                </a:solidFill>
                <a:latin typeface="Inter"/>
                <a:ea typeface="Inter"/>
                <a:cs typeface="Inter"/>
                <a:sym typeface="Inter"/>
              </a:rPr>
              <a:t> It stores the content of the accumulator in the memory location 2400H.</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32, 00, 24:</a:t>
            </a:r>
            <a:r>
              <a:rPr b="0" i="0" lang="en-IN">
                <a:solidFill>
                  <a:srgbClr val="333333"/>
                </a:solidFill>
                <a:latin typeface="Inter"/>
                <a:ea typeface="Inter"/>
                <a:cs typeface="Inter"/>
                <a:sym typeface="Inter"/>
              </a:rPr>
              <a:t> The above instruction in the code form.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this instruction, 2400H is the memory address where data is to be stored. It is given in the instruction itself. The 2nd and 3rd bytes of the instruction specify the address of the memory location. Here, it is understood that the source of the data is accumulator.</a:t>
            </a:r>
            <a:endParaRPr/>
          </a:p>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Register Addressing</a:t>
            </a:r>
            <a:br>
              <a:rPr b="0" i="0" lang="en-IN">
                <a:solidFill>
                  <a:srgbClr val="000000"/>
                </a:solidFill>
                <a:latin typeface="Inter"/>
                <a:ea typeface="Inter"/>
                <a:cs typeface="Inter"/>
                <a:sym typeface="Inter"/>
              </a:rPr>
            </a:br>
            <a:endParaRPr/>
          </a:p>
        </p:txBody>
      </p:sp>
      <p:sp>
        <p:nvSpPr>
          <p:cNvPr id="770" name="Google Shape;770;p111"/>
          <p:cNvSpPr txBox="1"/>
          <p:nvPr>
            <p:ph idx="1" type="body"/>
          </p:nvPr>
        </p:nvSpPr>
        <p:spPr>
          <a:xfrm>
            <a:off x="220860" y="1524000"/>
            <a:ext cx="8660765" cy="304698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In register addressing mode, the operand is in one of the general purpose registers. The opcode specifies the address of the register(s) in addition to the operation to be performed.</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MOV A, B: Move the content of B register to register A.</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78:</a:t>
            </a:r>
            <a:r>
              <a:rPr b="0" i="0" lang="en-IN">
                <a:solidFill>
                  <a:srgbClr val="333333"/>
                </a:solidFill>
                <a:latin typeface="Inter"/>
                <a:ea typeface="Inter"/>
                <a:cs typeface="Inter"/>
                <a:sym typeface="Inter"/>
              </a:rPr>
              <a:t> The instruction in the code form.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the above example, MOV A, B is 78H. Besides the operation to be performed the opcode also specifies source and destination registers.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opcode 78H can be written in binary form as 01111000. The first two bits, i.e. 0 1 are for MOV operation, the next three bits 1 1 1 are the binary code for register A, and the last three bits 000 are the binary code for register B.</a:t>
            </a:r>
            <a:endParaRPr/>
          </a:p>
          <a:p>
            <a:pPr indent="0" lvl="0" marL="0" rtl="0" algn="l">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112"/>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Register Indirect Addressing</a:t>
            </a:r>
            <a:br>
              <a:rPr b="0" i="0" lang="en-IN">
                <a:solidFill>
                  <a:srgbClr val="000000"/>
                </a:solidFill>
                <a:latin typeface="Inter"/>
                <a:ea typeface="Inter"/>
                <a:cs typeface="Inter"/>
                <a:sym typeface="Inter"/>
              </a:rPr>
            </a:br>
            <a:endParaRPr/>
          </a:p>
        </p:txBody>
      </p:sp>
      <p:sp>
        <p:nvSpPr>
          <p:cNvPr id="776" name="Google Shape;776;p112"/>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In Register Indirect mode of addressing, the address of the operand is specified by a register pair.</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LXI H, 2500 H</a:t>
            </a:r>
            <a:r>
              <a:rPr b="0" i="0" lang="en-IN">
                <a:solidFill>
                  <a:srgbClr val="000000"/>
                </a:solidFill>
                <a:latin typeface="Inter"/>
                <a:ea typeface="Inter"/>
                <a:cs typeface="Inter"/>
                <a:sym typeface="Inter"/>
              </a:rPr>
              <a:t> - Load H-L pair with 2500H.</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MOV A, M</a:t>
            </a:r>
            <a:r>
              <a:rPr b="0" i="0" lang="en-IN">
                <a:solidFill>
                  <a:srgbClr val="000000"/>
                </a:solidFill>
                <a:latin typeface="Inter"/>
                <a:ea typeface="Inter"/>
                <a:cs typeface="Inter"/>
                <a:sym typeface="Inter"/>
              </a:rPr>
              <a:t> - Move the content of the memory location, whose address is in H-L pair (i.e. 2500 H) to the accumulator.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HLT</a:t>
            </a:r>
            <a:r>
              <a:rPr b="0" i="0" lang="en-IN">
                <a:solidFill>
                  <a:srgbClr val="000000"/>
                </a:solidFill>
                <a:latin typeface="Inter"/>
                <a:ea typeface="Inter"/>
                <a:cs typeface="Inter"/>
                <a:sym typeface="Inter"/>
              </a:rPr>
              <a:t> - Halt.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the above program the instruction MOV A, M is an example of register indirect addressing. For this instruction, the operand is in the memory. The address of the memory is not directly given in the instruction. The address of the memory resides in H-L pair and this has already been specified by an earlier instruction in the program, i.e. LXI H, 2500 H.</a:t>
            </a:r>
            <a:endParaRPr/>
          </a:p>
          <a:p>
            <a:pPr indent="0" lvl="0" marL="0" rtl="0" algn="l">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Immediate Addressing</a:t>
            </a:r>
            <a:br>
              <a:rPr b="0" i="0" lang="en-IN">
                <a:solidFill>
                  <a:srgbClr val="000000"/>
                </a:solidFill>
                <a:latin typeface="Inter"/>
                <a:ea typeface="Inter"/>
                <a:cs typeface="Inter"/>
                <a:sym typeface="Inter"/>
              </a:rPr>
            </a:br>
            <a:endParaRPr/>
          </a:p>
        </p:txBody>
      </p:sp>
      <p:sp>
        <p:nvSpPr>
          <p:cNvPr id="782" name="Google Shape;782;p113"/>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In this addressing mode, the operand is specified within the instruction itself.</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LXI H, 2500 is an example of immediate addressing. 2500 is 16-bit data which is given in the instruction itself. It is to be loaded into H-L pair.</a:t>
            </a:r>
            <a:endParaRPr/>
          </a:p>
          <a:p>
            <a:pPr indent="0" lvl="0" marL="0" rtl="0" algn="l">
              <a:spcBef>
                <a:spcPts val="0"/>
              </a:spcBef>
              <a:spcAft>
                <a:spcPts val="0"/>
              </a:spcAft>
              <a:buNone/>
            </a:pPr>
            <a:br>
              <a:rPr b="0" i="0" lang="en-IN">
                <a:solidFill>
                  <a:srgbClr val="333333"/>
                </a:solidFill>
                <a:latin typeface="Inter"/>
                <a:ea typeface="Inter"/>
                <a:cs typeface="Inter"/>
                <a:sym typeface="Inter"/>
              </a:rPr>
            </a:b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000000"/>
                </a:solidFill>
                <a:latin typeface="Inter"/>
                <a:ea typeface="Inter"/>
                <a:cs typeface="Inter"/>
                <a:sym typeface="Inter"/>
              </a:rPr>
              <a:t>Implicit Addressing</a:t>
            </a:r>
            <a:br>
              <a:rPr b="0" i="0" lang="en-IN">
                <a:solidFill>
                  <a:srgbClr val="000000"/>
                </a:solidFill>
                <a:latin typeface="Inter"/>
                <a:ea typeface="Inter"/>
                <a:cs typeface="Inter"/>
                <a:sym typeface="Inter"/>
              </a:rPr>
            </a:br>
            <a:endParaRPr/>
          </a:p>
        </p:txBody>
      </p:sp>
      <p:sp>
        <p:nvSpPr>
          <p:cNvPr id="788" name="Google Shape;788;p114"/>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There are certain instructions which operate on the content of the accumulator. Such instructions do not require the address of the operand.</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CMA, RAL, RAR, etc.</a:t>
            </a:r>
            <a:endParaRPr/>
          </a:p>
          <a:p>
            <a:pPr indent="0" lvl="0" marL="0" rtl="0" algn="l">
              <a:spcBef>
                <a:spcPts val="0"/>
              </a:spcBef>
              <a:spcAft>
                <a:spcPts val="0"/>
              </a:spcAft>
              <a:buNone/>
            </a:pPr>
            <a:br>
              <a:rPr lang="en-IN"/>
            </a:b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Status Flags</a:t>
            </a:r>
            <a:br>
              <a:rPr b="0" i="0" lang="en-IN">
                <a:solidFill>
                  <a:srgbClr val="610B38"/>
                </a:solidFill>
                <a:latin typeface="Arial"/>
                <a:ea typeface="Arial"/>
                <a:cs typeface="Arial"/>
                <a:sym typeface="Arial"/>
              </a:rPr>
            </a:br>
            <a:endParaRPr/>
          </a:p>
        </p:txBody>
      </p:sp>
      <p:sp>
        <p:nvSpPr>
          <p:cNvPr id="794" name="Google Shape;794;p115"/>
          <p:cNvSpPr txBox="1"/>
          <p:nvPr>
            <p:ph idx="1" type="body"/>
          </p:nvPr>
        </p:nvSpPr>
        <p:spPr>
          <a:xfrm>
            <a:off x="220860" y="1524000"/>
            <a:ext cx="8660765" cy="221599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There is a set of five flip-flops which indicate status (condition) arising after the execution of arithmetic and logic instructions. These are: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Carry Flag (CS)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Parity Flag (P)</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Auxiliary Carry Flags (AC)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Zero Flags (Z)</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Sign Flags (S)</a:t>
            </a:r>
            <a:endParaRPr/>
          </a:p>
          <a:p>
            <a:pPr indent="0" lvl="0" marL="0" rtl="0" algn="l">
              <a:spcBef>
                <a:spcPts val="0"/>
              </a:spcBef>
              <a:spcAft>
                <a:spcPts val="0"/>
              </a:spcAft>
              <a:buNone/>
            </a:pPr>
            <a:r>
              <a:t/>
            </a:r>
            <a:endParaRPr/>
          </a:p>
        </p:txBody>
      </p:sp>
      <p:pic>
        <p:nvPicPr>
          <p:cNvPr id="795" name="Google Shape;795;p115"/>
          <p:cNvPicPr preferRelativeResize="0"/>
          <p:nvPr/>
        </p:nvPicPr>
        <p:blipFill rotWithShape="1">
          <a:blip r:embed="rId3">
            <a:alphaModFix/>
          </a:blip>
          <a:srcRect b="0" l="0" r="0" t="0"/>
          <a:stretch/>
        </p:blipFill>
        <p:spPr>
          <a:xfrm>
            <a:off x="2133600" y="3810000"/>
            <a:ext cx="4438650" cy="110490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16"/>
          <p:cNvSpPr txBox="1"/>
          <p:nvPr>
            <p:ph type="title"/>
          </p:nvPr>
        </p:nvSpPr>
        <p:spPr>
          <a:xfrm>
            <a:off x="470512" y="9623"/>
            <a:ext cx="8166100" cy="147732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3200">
                <a:solidFill>
                  <a:srgbClr val="610B38"/>
                </a:solidFill>
                <a:latin typeface="Arial"/>
                <a:ea typeface="Arial"/>
                <a:cs typeface="Arial"/>
                <a:sym typeface="Arial"/>
              </a:rPr>
              <a:t>Symbols and Abbreviations</a:t>
            </a:r>
            <a:br>
              <a:rPr b="0" i="0" lang="en-IN" sz="3200">
                <a:solidFill>
                  <a:srgbClr val="610B38"/>
                </a:solidFill>
                <a:latin typeface="Arial"/>
                <a:ea typeface="Arial"/>
                <a:cs typeface="Arial"/>
                <a:sym typeface="Arial"/>
              </a:rPr>
            </a:br>
            <a:br>
              <a:rPr lang="en-IN" sz="3200"/>
            </a:br>
            <a:endParaRPr sz="3200"/>
          </a:p>
        </p:txBody>
      </p:sp>
      <p:sp>
        <p:nvSpPr>
          <p:cNvPr id="801" name="Google Shape;801;p116"/>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802" name="Google Shape;802;p116"/>
          <p:cNvGraphicFramePr/>
          <p:nvPr/>
        </p:nvGraphicFramePr>
        <p:xfrm>
          <a:off x="93542" y="457200"/>
          <a:ext cx="3000000" cy="3000000"/>
        </p:xfrm>
        <a:graphic>
          <a:graphicData uri="http://schemas.openxmlformats.org/drawingml/2006/table">
            <a:tbl>
              <a:tblPr>
                <a:noFill/>
                <a:tableStyleId>{B3318D4D-640B-422D-A477-828D1B5AD744}</a:tableStyleId>
              </a:tblPr>
              <a:tblGrid>
                <a:gridCol w="4457700"/>
                <a:gridCol w="4457700"/>
              </a:tblGrid>
              <a:tr h="26192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Symbol/Abbreviations</a:t>
                      </a:r>
                      <a:endParaRPr/>
                    </a:p>
                  </a:txBody>
                  <a:tcPr marT="44450" marB="44450" marR="44450" marL="44450">
                    <a:lnL cap="flat" cmpd="sng" w="9525">
                      <a:solidFill>
                        <a:srgbClr val="50A64B"/>
                      </a:solidFill>
                      <a:prstDash val="solid"/>
                      <a:round/>
                      <a:headEnd len="sm" w="sm" type="none"/>
                      <a:tailEnd len="sm" w="sm" type="none"/>
                    </a:lnL>
                    <a:lnR cap="flat" cmpd="sng" w="9525">
                      <a:solidFill>
                        <a:srgbClr val="50A64B"/>
                      </a:solidFill>
                      <a:prstDash val="solid"/>
                      <a:round/>
                      <a:headEnd len="sm" w="sm" type="none"/>
                      <a:tailEnd len="sm" w="sm" type="none"/>
                    </a:lnR>
                    <a:lnT cap="flat" cmpd="sng" w="9525">
                      <a:solidFill>
                        <a:srgbClr val="50A64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Meaning</a:t>
                      </a:r>
                      <a:endParaRPr/>
                    </a:p>
                  </a:txBody>
                  <a:tcPr marT="44450" marB="44450" marR="44450" marL="44450">
                    <a:lnL cap="flat" cmpd="sng" w="9525">
                      <a:solidFill>
                        <a:srgbClr val="50A64B"/>
                      </a:solidFill>
                      <a:prstDash val="solid"/>
                      <a:round/>
                      <a:headEnd len="sm" w="sm" type="none"/>
                      <a:tailEnd len="sm" w="sm" type="none"/>
                    </a:lnL>
                    <a:lnR cap="flat" cmpd="sng" w="9525">
                      <a:solidFill>
                        <a:srgbClr val="50A64B"/>
                      </a:solidFill>
                      <a:prstDash val="solid"/>
                      <a:round/>
                      <a:headEnd len="sm" w="sm" type="none"/>
                      <a:tailEnd len="sm" w="sm" type="none"/>
                    </a:lnR>
                    <a:lnT cap="flat" cmpd="sng" w="9525">
                      <a:solidFill>
                        <a:srgbClr val="50A64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Addr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16-bit address of the memory location.</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Data</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8-bit data</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495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data 16</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16-bit data</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 r1, r2</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One of the registers A, B, C, D, E, H or L</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 B, C, D, H, L</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8-bit register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Accumulator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H-L</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Register pair H-L</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B-C</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Register pair B-C</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D-E</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Register pair D-E</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PSW</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Program Status Word</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M</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Memory whose address is in H-L pair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0960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H</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Appearing at the end of the group of digits specifies hexadecimal, e.g. 2500H</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Rp</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One of the register pairs.</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Rh</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The high order register of a register pair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Rl</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The low order register of a register pair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0960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PC</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16 bit program counter, PCH is high order 8 bits and PCL low order 8 bits of register PC.</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CS</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Carry Status</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The contents of the register identified within bracket</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0960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 [] ]</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The content of the memory location whose address is in the register pair identified within brackets</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AND operation</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OR operation</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 or ∀</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Exclusive OR</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Move data in the direction of arrow</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3335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Exchange contents</a:t>
                      </a:r>
                      <a:endParaRPr/>
                    </a:p>
                  </a:txBody>
                  <a:tcPr marT="29625" marB="29625" marR="29625" marL="296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17"/>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Intel 8085 Instructions</a:t>
            </a:r>
            <a:br>
              <a:rPr b="0" i="0" lang="en-IN">
                <a:solidFill>
                  <a:srgbClr val="610B38"/>
                </a:solidFill>
                <a:latin typeface="Arial"/>
                <a:ea typeface="Arial"/>
                <a:cs typeface="Arial"/>
                <a:sym typeface="Arial"/>
              </a:rPr>
            </a:br>
            <a:br>
              <a:rPr lang="en-IN"/>
            </a:br>
            <a:endParaRPr/>
          </a:p>
        </p:txBody>
      </p:sp>
      <p:sp>
        <p:nvSpPr>
          <p:cNvPr id="808" name="Google Shape;808;p117"/>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An </a:t>
            </a:r>
            <a:r>
              <a:rPr b="1" i="0" lang="en-IN">
                <a:solidFill>
                  <a:srgbClr val="333333"/>
                </a:solidFill>
                <a:latin typeface="Inter"/>
                <a:ea typeface="Inter"/>
                <a:cs typeface="Inter"/>
                <a:sym typeface="Inter"/>
              </a:rPr>
              <a:t>instruction</a:t>
            </a:r>
            <a:r>
              <a:rPr b="0" i="0" lang="en-IN">
                <a:solidFill>
                  <a:srgbClr val="333333"/>
                </a:solidFill>
                <a:latin typeface="Inter"/>
                <a:ea typeface="Inter"/>
                <a:cs typeface="Inter"/>
                <a:sym typeface="Inter"/>
              </a:rPr>
              <a:t> of a computer is a command given to the computer to perform a specified operation on given data. In microprocessor, the </a:t>
            </a:r>
            <a:r>
              <a:rPr b="1" i="0" lang="en-IN">
                <a:solidFill>
                  <a:srgbClr val="333333"/>
                </a:solidFill>
                <a:latin typeface="Inter"/>
                <a:ea typeface="Inter"/>
                <a:cs typeface="Inter"/>
                <a:sym typeface="Inter"/>
              </a:rPr>
              <a:t>instruction</a:t>
            </a:r>
            <a:r>
              <a:rPr b="0" i="0" lang="en-IN">
                <a:solidFill>
                  <a:srgbClr val="333333"/>
                </a:solidFill>
                <a:latin typeface="Inter"/>
                <a:ea typeface="Inter"/>
                <a:cs typeface="Inter"/>
                <a:sym typeface="Inter"/>
              </a:rPr>
              <a:t> set is the collection of the instructions that the microprocessor is designed to execute.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programmer writes a program in assembly language using these instructions. These instructions have been classified into the following groups:</a:t>
            </a:r>
            <a:endParaRPr/>
          </a:p>
          <a:p>
            <a:pPr indent="0" lvl="0" marL="0" rtl="0" algn="l">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18"/>
          <p:cNvSpPr txBox="1"/>
          <p:nvPr>
            <p:ph type="title"/>
          </p:nvPr>
        </p:nvSpPr>
        <p:spPr>
          <a:xfrm>
            <a:off x="470512" y="9623"/>
            <a:ext cx="8166100" cy="7386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2400">
                <a:solidFill>
                  <a:srgbClr val="610B4B"/>
                </a:solidFill>
                <a:latin typeface="Arial"/>
                <a:ea typeface="Arial"/>
                <a:cs typeface="Arial"/>
                <a:sym typeface="Arial"/>
              </a:rPr>
              <a:t>Data Transfer Group</a:t>
            </a:r>
            <a:br>
              <a:rPr b="0" i="0" lang="en-IN" sz="2400">
                <a:solidFill>
                  <a:srgbClr val="610B4B"/>
                </a:solidFill>
                <a:latin typeface="Arial"/>
                <a:ea typeface="Arial"/>
                <a:cs typeface="Arial"/>
                <a:sym typeface="Arial"/>
              </a:rPr>
            </a:br>
            <a:endParaRPr sz="2400"/>
          </a:p>
        </p:txBody>
      </p:sp>
      <p:graphicFrame>
        <p:nvGraphicFramePr>
          <p:cNvPr id="815" name="Google Shape;815;p118"/>
          <p:cNvGraphicFramePr/>
          <p:nvPr/>
        </p:nvGraphicFramePr>
        <p:xfrm>
          <a:off x="205149" y="342818"/>
          <a:ext cx="3000000" cy="3000000"/>
        </p:xfrm>
        <a:graphic>
          <a:graphicData uri="http://schemas.openxmlformats.org/drawingml/2006/table">
            <a:tbl>
              <a:tblPr>
                <a:noFill/>
                <a:tableStyleId>{B3318D4D-640B-422D-A477-828D1B5AD744}</a:tableStyleId>
              </a:tblPr>
              <a:tblGrid>
                <a:gridCol w="1237250"/>
                <a:gridCol w="1237250"/>
                <a:gridCol w="1237250"/>
                <a:gridCol w="1237250"/>
                <a:gridCol w="1237250"/>
                <a:gridCol w="1237250"/>
                <a:gridCol w="1237250"/>
              </a:tblGrid>
              <a:tr h="202475">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c>
                  <a:txBody>
                    <a:bodyPr/>
                    <a:lstStyle/>
                    <a:p>
                      <a:pPr indent="0" lvl="0" marL="0" marR="0" rtl="0" algn="l">
                        <a:spcBef>
                          <a:spcPts val="0"/>
                        </a:spcBef>
                        <a:spcAft>
                          <a:spcPts val="0"/>
                        </a:spcAft>
                        <a:buNone/>
                      </a:pPr>
                      <a:r>
                        <a:t/>
                      </a:r>
                      <a:endParaRPr sz="1100"/>
                    </a:p>
                  </a:txBody>
                  <a:tcPr marT="13350" marB="13350" marR="26700" marL="26700">
                    <a:lnB cap="flat" cmpd="sng" w="9525">
                      <a:solidFill>
                        <a:srgbClr val="E0F201"/>
                      </a:solidFill>
                      <a:prstDash val="solid"/>
                      <a:round/>
                      <a:headEnd len="sm" w="sm" type="none"/>
                      <a:tailEnd len="sm" w="sm" type="none"/>
                    </a:lnB>
                  </a:tcPr>
                </a:tc>
              </a:tr>
              <a:tr h="280400">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Instruction Set</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Explanation</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States</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Flags</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Addre-ssing</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Machine Cycles</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Example</a:t>
                      </a:r>
                      <a:endParaRPr/>
                    </a:p>
                  </a:txBody>
                  <a:tcPr marT="33375" marB="33375" marR="33375" marL="33375">
                    <a:lnL cap="flat" cmpd="sng" w="9525">
                      <a:solidFill>
                        <a:srgbClr val="E0F201"/>
                      </a:solidFill>
                      <a:prstDash val="solid"/>
                      <a:round/>
                      <a:headEnd len="sm" w="sm" type="none"/>
                      <a:tailEnd len="sm" w="sm" type="none"/>
                    </a:lnL>
                    <a:lnR cap="flat" cmpd="sng" w="9525">
                      <a:solidFill>
                        <a:srgbClr val="E0F201"/>
                      </a:solidFill>
                      <a:prstDash val="solid"/>
                      <a:round/>
                      <a:headEnd len="sm" w="sm" type="none"/>
                      <a:tailEnd len="sm" w="sm" type="none"/>
                    </a:lnR>
                    <a:lnT cap="flat" cmpd="sng" w="9525">
                      <a:solidFill>
                        <a:srgbClr val="E0F2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54980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 r</a:t>
                      </a:r>
                      <a:r>
                        <a:rPr baseline="-25000" lang="en-IN" sz="1100">
                          <a:solidFill>
                            <a:srgbClr val="333333"/>
                          </a:solidFill>
                          <a:latin typeface="Inter"/>
                          <a:ea typeface="Inter"/>
                          <a:cs typeface="Inter"/>
                          <a:sym typeface="Inter"/>
                        </a:rPr>
                        <a:t>1</a:t>
                      </a:r>
                      <a:r>
                        <a:rPr lang="en-IN" sz="1100">
                          <a:solidFill>
                            <a:srgbClr val="333333"/>
                          </a:solidFill>
                          <a:latin typeface="Inter"/>
                          <a:ea typeface="Inter"/>
                          <a:cs typeface="Inter"/>
                          <a:sym typeface="Inter"/>
                        </a:rPr>
                        <a:t>, r</a:t>
                      </a:r>
                      <a:r>
                        <a:rPr baseline="-25000" lang="en-IN" sz="1100">
                          <a:solidFill>
                            <a:srgbClr val="333333"/>
                          </a:solidFill>
                          <a:latin typeface="Inter"/>
                          <a:ea typeface="Inter"/>
                          <a:cs typeface="Inter"/>
                          <a:sym typeface="Inter"/>
                        </a:rPr>
                        <a:t>2</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[r1] ← [r2]</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Move the content of the one register to another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 A, B</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5085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 r, M</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[r]←[[H-L]]</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Move the content of memory to register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 B, M</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5085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 M,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[[H-L]]←[r]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Move the content of register to memory</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 M, C</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5085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MVI r, data</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 ←data</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Move immediate data to register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Immediate Register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3</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MVI M, 08</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7477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LXI rp, data 16</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[rp] ←data 16 bits, [rh] ←8 MSBs, [rl] ←8 LSBs of data</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Load Register pair immediate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10</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Immediate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3</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LXI H, 2500H</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939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LDA addr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←[addr]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Load Accumulator 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13</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LDA 2400 H</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939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STA Addr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[addr] ←[A]</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Store accumulator 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13</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STA 2000H</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56345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LHLD addr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[L] ←[addr], [H] ← [addr + 1 ]</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Load H-L pair 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16</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5</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LHLD 2500H</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56345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SHLD addr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[addr] ←[L], [addr +1] ← [H]</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Store H-L pair 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16</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5</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SHLD 2500 H</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939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LDAX rp</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←[[rp]]</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Load accumulator indirect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LDAX B</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939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STAX rp</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[[rp]] ←[A]</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Store accumulator indirect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STAX D</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50850">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XCHG</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[H-L] ↔[D-E]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Change the contents of H-L with D-E pair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22250" marB="22250" marR="22250" marL="22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l">
                        <a:spcBef>
                          <a:spcPts val="0"/>
                        </a:spcBef>
                        <a:spcAft>
                          <a:spcPts val="0"/>
                        </a:spcAft>
                        <a:buNone/>
                      </a:pPr>
                      <a:r>
                        <a:t/>
                      </a:r>
                      <a:endParaRPr sz="1100"/>
                    </a:p>
                  </a:txBody>
                  <a:tcPr marT="13350" marB="13350" marR="26700" marL="26700">
                    <a:lnL cap="flat" cmpd="sng" w="9525">
                      <a:solidFill>
                        <a:srgbClr val="C7CCBE"/>
                      </a:solidFill>
                      <a:prstDash val="solid"/>
                      <a:round/>
                      <a:headEnd len="sm" w="sm" type="none"/>
                      <a:tailEnd len="sm" w="sm" type="none"/>
                    </a:lnL>
                    <a:lnT cap="flat" cmpd="sng" w="9525">
                      <a:solidFill>
                        <a:srgbClr val="C7CCBE"/>
                      </a:solidFill>
                      <a:prstDash val="solid"/>
                      <a:round/>
                      <a:headEnd len="sm" w="sm" type="none"/>
                      <a:tailEnd len="sm" w="sm" type="none"/>
                    </a:lnT>
                  </a:tcPr>
                </a:tc>
              </a:tr>
            </a:tbl>
          </a:graphicData>
        </a:graphic>
      </p:graphicFrame>
      <p:sp>
        <p:nvSpPr>
          <p:cNvPr id="816" name="Google Shape;816;p118"/>
          <p:cNvSpPr txBox="1"/>
          <p:nvPr>
            <p:ph idx="1" type="body"/>
          </p:nvPr>
        </p:nvSpPr>
        <p:spPr>
          <a:xfrm>
            <a:off x="220860" y="1524000"/>
            <a:ext cx="8660765" cy="471233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Arial"/>
              <a:buNone/>
            </a:pPr>
            <a:br>
              <a:rPr b="0" i="0" lang="en-IN" sz="1800" u="none" cap="none" strike="noStrike">
                <a:solidFill>
                  <a:schemeClr val="dk1"/>
                </a:solidFill>
                <a:latin typeface="Arial"/>
                <a:ea typeface="Arial"/>
                <a:cs typeface="Arial"/>
                <a:sym typeface="Arial"/>
              </a:rPr>
            </a:b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9"/>
          <p:cNvSpPr txBox="1"/>
          <p:nvPr>
            <p:ph type="title"/>
          </p:nvPr>
        </p:nvSpPr>
        <p:spPr>
          <a:xfrm>
            <a:off x="0" y="-18854"/>
            <a:ext cx="8166100" cy="55399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1800">
                <a:solidFill>
                  <a:srgbClr val="610B4B"/>
                </a:solidFill>
                <a:latin typeface="Arial"/>
                <a:ea typeface="Arial"/>
                <a:cs typeface="Arial"/>
                <a:sym typeface="Arial"/>
              </a:rPr>
              <a:t>Arithmetic Group</a:t>
            </a:r>
            <a:br>
              <a:rPr b="0" i="0" lang="en-IN" sz="1800">
                <a:solidFill>
                  <a:srgbClr val="610B4B"/>
                </a:solidFill>
                <a:latin typeface="Arial"/>
                <a:ea typeface="Arial"/>
                <a:cs typeface="Arial"/>
                <a:sym typeface="Arial"/>
              </a:rPr>
            </a:br>
            <a:endParaRPr sz="1800"/>
          </a:p>
        </p:txBody>
      </p:sp>
      <p:sp>
        <p:nvSpPr>
          <p:cNvPr id="822" name="Google Shape;822;p119"/>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823" name="Google Shape;823;p119"/>
          <p:cNvGraphicFramePr/>
          <p:nvPr/>
        </p:nvGraphicFramePr>
        <p:xfrm>
          <a:off x="6284" y="258145"/>
          <a:ext cx="3000000" cy="3000000"/>
        </p:xfrm>
        <a:graphic>
          <a:graphicData uri="http://schemas.openxmlformats.org/drawingml/2006/table">
            <a:tbl>
              <a:tblPr>
                <a:noFill/>
                <a:tableStyleId>{B3318D4D-640B-422D-A477-828D1B5AD744}</a:tableStyleId>
              </a:tblPr>
              <a:tblGrid>
                <a:gridCol w="1294500"/>
                <a:gridCol w="1294500"/>
                <a:gridCol w="1294500"/>
                <a:gridCol w="1294500"/>
                <a:gridCol w="1294500"/>
                <a:gridCol w="1294500"/>
                <a:gridCol w="1294500"/>
              </a:tblGrid>
              <a:tr h="157425">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Instruction Set</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Explanation</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States</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Flags</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Addre-ssing</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Machine Cycles</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100">
                          <a:solidFill>
                            <a:srgbClr val="000000"/>
                          </a:solidFill>
                          <a:latin typeface="times new roman"/>
                          <a:ea typeface="times new roman"/>
                          <a:cs typeface="times new roman"/>
                          <a:sym typeface="times new roman"/>
                        </a:rPr>
                        <a:t>Example</a:t>
                      </a:r>
                      <a:endParaRPr/>
                    </a:p>
                  </a:txBody>
                  <a:tcPr marT="20375" marB="20375" marR="20375" marL="20375">
                    <a:lnL cap="flat" cmpd="sng" w="9525">
                      <a:solidFill>
                        <a:srgbClr val="E0D5B1"/>
                      </a:solidFill>
                      <a:prstDash val="solid"/>
                      <a:round/>
                      <a:headEnd len="sm" w="sm" type="none"/>
                      <a:tailEnd len="sm" w="sm" type="none"/>
                    </a:lnL>
                    <a:lnR cap="flat" cmpd="sng" w="9525">
                      <a:solidFill>
                        <a:srgbClr val="E0D5B1"/>
                      </a:solidFill>
                      <a:prstDash val="solid"/>
                      <a:round/>
                      <a:headEnd len="sm" w="sm" type="none"/>
                      <a:tailEnd len="sm" w="sm" type="none"/>
                    </a:lnR>
                    <a:lnT cap="flat" cmpd="sng" w="9525">
                      <a:solidFill>
                        <a:srgbClr val="E0D5B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←[A]+[r]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register to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M</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 [A] + [[H-L]]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memory to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ACC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 [A] + [r] + [CS]</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register with carry to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ACC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004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ADC M</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 [A] + [[H-L]] [CS]</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memory with carry to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ADC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ADI data</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 [A] + data</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immediate data to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Immediate</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ADI 55K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004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ACI data</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 [A] + data + [CS]</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with carry immediate data to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Immediate</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ACI 55K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DAD rp</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[H-L] ←[H-L] + [rp]</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Add register paid to H-L pair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10</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CS</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3</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DAD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←[A]-[r]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Subtract register from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 M</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 [A] - [[H-L]]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Subtract memory from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004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SBB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←[A]-[H-L]] - [CS]</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Subtract memory from accumulator with borrow</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SBB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0047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SUI data</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←[A]-data</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Subtract immediate data from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Immediate</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SUI 55K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5271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SBI data</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[A] ←[A]-data-[CS]</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Subtract immediate data from accumulator with borrow</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7</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Immediate</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2</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XCHG</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INR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 ←[r]+1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Increment register content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 except carry flag</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INR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INR M</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[[H-L]] ←[[H-L]]+1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Increment memory content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10</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 except carry flag</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3</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INR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DCR r</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 ←[r] -1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Decrement register content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 except carry flag</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DCR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DCR M</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[[H-L]] ← [[H-L]]-1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Decrement memory content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10</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All except carry flag</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 indirect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3</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DCR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INX rp</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[rp] ←[rp]+1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Increment memory content</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6</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INX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DCX rp</a:t>
                      </a:r>
                      <a:br>
                        <a:rPr lang="en-IN" sz="1100">
                          <a:solidFill>
                            <a:srgbClr val="333333"/>
                          </a:solidFill>
                          <a:latin typeface="Inter"/>
                          <a:ea typeface="Inter"/>
                          <a:cs typeface="Inter"/>
                          <a:sym typeface="Inter"/>
                        </a:rPr>
                      </a:br>
                      <a:r>
                        <a:rPr lang="en-IN" sz="1100">
                          <a:solidFill>
                            <a:srgbClr val="333333"/>
                          </a:solidFill>
                          <a:latin typeface="Inter"/>
                          <a:ea typeface="Inter"/>
                          <a:cs typeface="Inter"/>
                          <a:sym typeface="Inter"/>
                        </a:rPr>
                        <a:t>[rp] ←[rp]-1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Decrement register pair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6</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None</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Register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DCX K</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73825">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DAA</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Decimal adjust accumulator</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4</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t/>
                      </a:r>
                      <a:endParaRPr sz="1100">
                        <a:solidFill>
                          <a:srgbClr val="333333"/>
                        </a:solidFill>
                        <a:latin typeface="Inter"/>
                        <a:ea typeface="Inter"/>
                        <a:cs typeface="Inter"/>
                        <a:sym typeface="Inte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t/>
                      </a:r>
                      <a:endParaRPr sz="1100">
                        <a:solidFill>
                          <a:srgbClr val="333333"/>
                        </a:solidFill>
                        <a:latin typeface="Inter"/>
                        <a:ea typeface="Inter"/>
                        <a:cs typeface="Inter"/>
                        <a:sym typeface="Inte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1</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100">
                          <a:solidFill>
                            <a:srgbClr val="333333"/>
                          </a:solidFill>
                          <a:latin typeface="Inter"/>
                          <a:ea typeface="Inter"/>
                          <a:cs typeface="Inter"/>
                          <a:sym typeface="Inter"/>
                        </a:rPr>
                        <a:t>DAA</a:t>
                      </a:r>
                      <a:endParaRPr/>
                    </a:p>
                  </a:txBody>
                  <a:tcPr marT="13575" marB="13575" marR="13575" marL="135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Types of general purpose processor are:</a:t>
            </a:r>
            <a:br>
              <a:rPr b="0" i="0" lang="en-IN">
                <a:solidFill>
                  <a:srgbClr val="333333"/>
                </a:solidFill>
                <a:latin typeface="Inter"/>
                <a:ea typeface="Inter"/>
                <a:cs typeface="Inter"/>
                <a:sym typeface="Inter"/>
              </a:rPr>
            </a:br>
            <a:endParaRPr/>
          </a:p>
        </p:txBody>
      </p:sp>
      <p:sp>
        <p:nvSpPr>
          <p:cNvPr id="123" name="Google Shape;123;p12"/>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Microprocessor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Microcontroller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Digital signal processor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Analog signal processor</a:t>
            </a:r>
            <a:endParaRPr/>
          </a:p>
          <a:p>
            <a:pPr indent="0" lvl="0" marL="0" rtl="0" algn="l">
              <a:spcBef>
                <a:spcPts val="0"/>
              </a:spcBef>
              <a:spcAft>
                <a:spcPts val="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120"/>
          <p:cNvSpPr txBox="1"/>
          <p:nvPr>
            <p:ph type="title"/>
          </p:nvPr>
        </p:nvSpPr>
        <p:spPr>
          <a:xfrm>
            <a:off x="152400" y="-299989"/>
            <a:ext cx="8166100" cy="59997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2000">
                <a:solidFill>
                  <a:srgbClr val="610B4B"/>
                </a:solidFill>
                <a:latin typeface="Arial"/>
                <a:ea typeface="Arial"/>
                <a:cs typeface="Arial"/>
                <a:sym typeface="Arial"/>
              </a:rPr>
              <a:t>Logical</a:t>
            </a:r>
            <a:r>
              <a:rPr b="0" i="0" lang="en-IN">
                <a:solidFill>
                  <a:srgbClr val="610B4B"/>
                </a:solidFill>
                <a:latin typeface="Arial"/>
                <a:ea typeface="Arial"/>
                <a:cs typeface="Arial"/>
                <a:sym typeface="Arial"/>
              </a:rPr>
              <a:t> </a:t>
            </a:r>
            <a:r>
              <a:rPr b="0" i="0" lang="en-IN" sz="2000">
                <a:solidFill>
                  <a:srgbClr val="610B4B"/>
                </a:solidFill>
                <a:latin typeface="Arial"/>
                <a:ea typeface="Arial"/>
                <a:cs typeface="Arial"/>
                <a:sym typeface="Arial"/>
              </a:rPr>
              <a:t>Group</a:t>
            </a:r>
            <a:br>
              <a:rPr b="0" i="0" lang="en-IN">
                <a:solidFill>
                  <a:srgbClr val="610B4B"/>
                </a:solidFill>
                <a:latin typeface="Arial"/>
                <a:ea typeface="Arial"/>
                <a:cs typeface="Arial"/>
                <a:sym typeface="Arial"/>
              </a:rPr>
            </a:br>
            <a:endParaRPr/>
          </a:p>
        </p:txBody>
      </p:sp>
      <p:sp>
        <p:nvSpPr>
          <p:cNvPr id="830" name="Google Shape;830;p120"/>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831" name="Google Shape;831;p120"/>
          <p:cNvGraphicFramePr/>
          <p:nvPr/>
        </p:nvGraphicFramePr>
        <p:xfrm>
          <a:off x="-20775" y="376192"/>
          <a:ext cx="3000000" cy="3000000"/>
        </p:xfrm>
        <a:graphic>
          <a:graphicData uri="http://schemas.openxmlformats.org/drawingml/2006/table">
            <a:tbl>
              <a:tblPr>
                <a:noFill/>
                <a:tableStyleId>{B3318D4D-640B-422D-A477-828D1B5AD744}</a:tableStyleId>
              </a:tblPr>
              <a:tblGrid>
                <a:gridCol w="1524000"/>
                <a:gridCol w="1524000"/>
                <a:gridCol w="1524000"/>
                <a:gridCol w="1524000"/>
                <a:gridCol w="1524000"/>
                <a:gridCol w="1524000"/>
              </a:tblGrid>
              <a:tr h="213875">
                <a:tc>
                  <a:txBody>
                    <a:bodyPr/>
                    <a:lstStyle/>
                    <a:p>
                      <a:pPr indent="0" lvl="0" marL="0" marR="0" rtl="0" algn="l">
                        <a:spcBef>
                          <a:spcPts val="0"/>
                        </a:spcBef>
                        <a:spcAft>
                          <a:spcPts val="0"/>
                        </a:spcAft>
                        <a:buNone/>
                      </a:pPr>
                      <a:r>
                        <a:rPr lang="en-IN" sz="1000">
                          <a:solidFill>
                            <a:srgbClr val="000000"/>
                          </a:solidFill>
                          <a:latin typeface="times new roman"/>
                          <a:ea typeface="times new roman"/>
                          <a:cs typeface="times new roman"/>
                          <a:sym typeface="times new roman"/>
                        </a:rPr>
                        <a:t>Instruction Set</a:t>
                      </a:r>
                      <a:endParaRPr/>
                    </a:p>
                  </a:txBody>
                  <a:tcPr marT="25375" marB="25375" marR="25375" marL="25375">
                    <a:lnL cap="flat" cmpd="sng" w="9525">
                      <a:solidFill>
                        <a:srgbClr val="20D727"/>
                      </a:solidFill>
                      <a:prstDash val="solid"/>
                      <a:round/>
                      <a:headEnd len="sm" w="sm" type="none"/>
                      <a:tailEnd len="sm" w="sm" type="none"/>
                    </a:lnL>
                    <a:lnR cap="flat" cmpd="sng" w="9525">
                      <a:solidFill>
                        <a:srgbClr val="20D727"/>
                      </a:solidFill>
                      <a:prstDash val="solid"/>
                      <a:round/>
                      <a:headEnd len="sm" w="sm" type="none"/>
                      <a:tailEnd len="sm" w="sm" type="none"/>
                    </a:lnR>
                    <a:lnT cap="flat" cmpd="sng" w="9525">
                      <a:solidFill>
                        <a:srgbClr val="20D727"/>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000">
                          <a:solidFill>
                            <a:srgbClr val="000000"/>
                          </a:solidFill>
                          <a:latin typeface="times new roman"/>
                          <a:ea typeface="times new roman"/>
                          <a:cs typeface="times new roman"/>
                          <a:sym typeface="times new roman"/>
                        </a:rPr>
                        <a:t>Explanation</a:t>
                      </a:r>
                      <a:endParaRPr/>
                    </a:p>
                  </a:txBody>
                  <a:tcPr marT="25375" marB="25375" marR="25375" marL="25375">
                    <a:lnL cap="flat" cmpd="sng" w="9525">
                      <a:solidFill>
                        <a:srgbClr val="20D727"/>
                      </a:solidFill>
                      <a:prstDash val="solid"/>
                      <a:round/>
                      <a:headEnd len="sm" w="sm" type="none"/>
                      <a:tailEnd len="sm" w="sm" type="none"/>
                    </a:lnL>
                    <a:lnR cap="flat" cmpd="sng" w="9525">
                      <a:solidFill>
                        <a:srgbClr val="20D727"/>
                      </a:solidFill>
                      <a:prstDash val="solid"/>
                      <a:round/>
                      <a:headEnd len="sm" w="sm" type="none"/>
                      <a:tailEnd len="sm" w="sm" type="none"/>
                    </a:lnR>
                    <a:lnT cap="flat" cmpd="sng" w="9525">
                      <a:solidFill>
                        <a:srgbClr val="20D727"/>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000">
                          <a:solidFill>
                            <a:srgbClr val="000000"/>
                          </a:solidFill>
                          <a:latin typeface="times new roman"/>
                          <a:ea typeface="times new roman"/>
                          <a:cs typeface="times new roman"/>
                          <a:sym typeface="times new roman"/>
                        </a:rPr>
                        <a:t>States</a:t>
                      </a:r>
                      <a:endParaRPr/>
                    </a:p>
                  </a:txBody>
                  <a:tcPr marT="25375" marB="25375" marR="25375" marL="25375">
                    <a:lnL cap="flat" cmpd="sng" w="9525">
                      <a:solidFill>
                        <a:srgbClr val="20D727"/>
                      </a:solidFill>
                      <a:prstDash val="solid"/>
                      <a:round/>
                      <a:headEnd len="sm" w="sm" type="none"/>
                      <a:tailEnd len="sm" w="sm" type="none"/>
                    </a:lnL>
                    <a:lnR cap="flat" cmpd="sng" w="9525">
                      <a:solidFill>
                        <a:srgbClr val="20D727"/>
                      </a:solidFill>
                      <a:prstDash val="solid"/>
                      <a:round/>
                      <a:headEnd len="sm" w="sm" type="none"/>
                      <a:tailEnd len="sm" w="sm" type="none"/>
                    </a:lnR>
                    <a:lnT cap="flat" cmpd="sng" w="9525">
                      <a:solidFill>
                        <a:srgbClr val="20D727"/>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000">
                          <a:solidFill>
                            <a:srgbClr val="000000"/>
                          </a:solidFill>
                          <a:latin typeface="times new roman"/>
                          <a:ea typeface="times new roman"/>
                          <a:cs typeface="times new roman"/>
                          <a:sym typeface="times new roman"/>
                        </a:rPr>
                        <a:t>Flags</a:t>
                      </a:r>
                      <a:endParaRPr/>
                    </a:p>
                  </a:txBody>
                  <a:tcPr marT="25375" marB="25375" marR="25375" marL="25375">
                    <a:lnL cap="flat" cmpd="sng" w="9525">
                      <a:solidFill>
                        <a:srgbClr val="20D727"/>
                      </a:solidFill>
                      <a:prstDash val="solid"/>
                      <a:round/>
                      <a:headEnd len="sm" w="sm" type="none"/>
                      <a:tailEnd len="sm" w="sm" type="none"/>
                    </a:lnL>
                    <a:lnR cap="flat" cmpd="sng" w="9525">
                      <a:solidFill>
                        <a:srgbClr val="20D727"/>
                      </a:solidFill>
                      <a:prstDash val="solid"/>
                      <a:round/>
                      <a:headEnd len="sm" w="sm" type="none"/>
                      <a:tailEnd len="sm" w="sm" type="none"/>
                    </a:lnR>
                    <a:lnT cap="flat" cmpd="sng" w="9525">
                      <a:solidFill>
                        <a:srgbClr val="20D727"/>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000">
                          <a:solidFill>
                            <a:srgbClr val="000000"/>
                          </a:solidFill>
                          <a:latin typeface="times new roman"/>
                          <a:ea typeface="times new roman"/>
                          <a:cs typeface="times new roman"/>
                          <a:sym typeface="times new roman"/>
                        </a:rPr>
                        <a:t>Addressing</a:t>
                      </a:r>
                      <a:endParaRPr/>
                    </a:p>
                  </a:txBody>
                  <a:tcPr marT="25375" marB="25375" marR="25375" marL="25375">
                    <a:lnL cap="flat" cmpd="sng" w="9525">
                      <a:solidFill>
                        <a:srgbClr val="20D727"/>
                      </a:solidFill>
                      <a:prstDash val="solid"/>
                      <a:round/>
                      <a:headEnd len="sm" w="sm" type="none"/>
                      <a:tailEnd len="sm" w="sm" type="none"/>
                    </a:lnL>
                    <a:lnR cap="flat" cmpd="sng" w="9525">
                      <a:solidFill>
                        <a:srgbClr val="20D727"/>
                      </a:solidFill>
                      <a:prstDash val="solid"/>
                      <a:round/>
                      <a:headEnd len="sm" w="sm" type="none"/>
                      <a:tailEnd len="sm" w="sm" type="none"/>
                    </a:lnR>
                    <a:lnT cap="flat" cmpd="sng" w="9525">
                      <a:solidFill>
                        <a:srgbClr val="20D727"/>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000">
                          <a:solidFill>
                            <a:srgbClr val="000000"/>
                          </a:solidFill>
                          <a:latin typeface="times new roman"/>
                          <a:ea typeface="times new roman"/>
                          <a:cs typeface="times new roman"/>
                          <a:sym typeface="times new roman"/>
                        </a:rPr>
                        <a:t>Machine Cycles</a:t>
                      </a:r>
                      <a:endParaRPr/>
                    </a:p>
                  </a:txBody>
                  <a:tcPr marT="25375" marB="25375" marR="25375" marL="25375">
                    <a:lnL cap="flat" cmpd="sng" w="9525">
                      <a:solidFill>
                        <a:srgbClr val="20D727"/>
                      </a:solidFill>
                      <a:prstDash val="solid"/>
                      <a:round/>
                      <a:headEnd len="sm" w="sm" type="none"/>
                      <a:tailEnd len="sm" w="sm" type="none"/>
                    </a:lnL>
                    <a:lnR cap="flat" cmpd="sng" w="9525">
                      <a:solidFill>
                        <a:srgbClr val="20D727"/>
                      </a:solidFill>
                      <a:prstDash val="solid"/>
                      <a:round/>
                      <a:headEnd len="sm" w="sm" type="none"/>
                      <a:tailEnd len="sm" w="sm" type="none"/>
                    </a:lnR>
                    <a:lnT cap="flat" cmpd="sng" w="9525">
                      <a:solidFill>
                        <a:srgbClr val="20D727"/>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ANA r</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←[A]∧[r]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AND register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ANA M</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←[A]∧[[H-]]</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AND memory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 indirect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43850">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ANI data</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 [A] ∧ [data]</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AND immediate data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Immediate</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ORA r</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←[A]∨[r]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OR-register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ORA M</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←[A]∨[[H-L]]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OR-memory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 indirect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43850">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ORI data</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 [A] ∨ [data]</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OR -immediate data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Immediate</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6837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XRA r [A] ← [A]∀[r]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XOR register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6837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XRA M [A] ← [A] ∀ [[H-L]]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XOR memory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 indirect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43850">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XRI data [A] ←[A] ∀ [data]</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XOR immediate data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Immediate</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6837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CMA [A] ←[A]</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Complement the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None</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Implicit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CMC</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[CS] ←[CS]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Complement the carry status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t/>
                      </a:r>
                      <a:endParaRPr sz="1000">
                        <a:solidFill>
                          <a:srgbClr val="333333"/>
                        </a:solidFill>
                        <a:latin typeface="Inter"/>
                        <a:ea typeface="Inter"/>
                        <a:cs typeface="Inter"/>
                        <a:sym typeface="Inte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STC</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[CS] ← 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Set carry status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t/>
                      </a:r>
                      <a:endParaRPr sz="1000">
                        <a:solidFill>
                          <a:srgbClr val="333333"/>
                        </a:solidFill>
                        <a:latin typeface="Inter"/>
                        <a:ea typeface="Inter"/>
                        <a:cs typeface="Inter"/>
                        <a:sym typeface="Inte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CMP r</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Compare register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990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CMP M</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 [[H-L]]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Compare memory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Register indirect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43850">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CPI data</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 - data</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Compare immediate data with accumulator</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7</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All</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Immediate</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2</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321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RLC</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a:t>
                      </a:r>
                      <a:r>
                        <a:rPr baseline="-25000" lang="en-IN" sz="1000">
                          <a:solidFill>
                            <a:srgbClr val="333333"/>
                          </a:solidFill>
                          <a:latin typeface="Inter"/>
                          <a:ea typeface="Inter"/>
                          <a:cs typeface="Inter"/>
                          <a:sym typeface="Inter"/>
                        </a:rPr>
                        <a:t>n+1</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n</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0</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7</a:t>
                      </a:r>
                      <a:r>
                        <a:rPr lang="en-IN" sz="1000">
                          <a:solidFill>
                            <a:srgbClr val="333333"/>
                          </a:solidFill>
                          <a:latin typeface="Inter"/>
                          <a:ea typeface="Inter"/>
                          <a:cs typeface="Inter"/>
                          <a:sym typeface="Inter"/>
                        </a:rPr>
                        <a:t>], [CS] ←[A</a:t>
                      </a:r>
                      <a:r>
                        <a:rPr baseline="30000" lang="en-IN" sz="1000">
                          <a:solidFill>
                            <a:srgbClr val="333333"/>
                          </a:solidFill>
                          <a:latin typeface="Inter"/>
                          <a:ea typeface="Inter"/>
                          <a:cs typeface="Inter"/>
                          <a:sym typeface="Inter"/>
                        </a:rPr>
                        <a:t>7</a:t>
                      </a:r>
                      <a:r>
                        <a:rPr lang="en-IN" sz="1000">
                          <a:solidFill>
                            <a:srgbClr val="333333"/>
                          </a:solidFill>
                          <a:latin typeface="Inter"/>
                          <a:ea typeface="Inter"/>
                          <a:cs typeface="Inter"/>
                          <a:sym typeface="Inter"/>
                        </a:rPr>
                        <a: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Rotate accumulator left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4</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Implicit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321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RRC</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a:t>
                      </a:r>
                      <a:r>
                        <a:rPr baseline="30000" lang="en-IN" sz="1000">
                          <a:solidFill>
                            <a:srgbClr val="333333"/>
                          </a:solidFill>
                          <a:latin typeface="Inter"/>
                          <a:ea typeface="Inter"/>
                          <a:cs typeface="Inter"/>
                          <a:sym typeface="Inter"/>
                        </a:rPr>
                        <a:t>7</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0</a:t>
                      </a:r>
                      <a:r>
                        <a:rPr lang="en-IN" sz="1000">
                          <a:solidFill>
                            <a:srgbClr val="333333"/>
                          </a:solidFill>
                          <a:latin typeface="Inter"/>
                          <a:ea typeface="Inter"/>
                          <a:cs typeface="Inter"/>
                          <a:sym typeface="Inter"/>
                        </a:rPr>
                        <a:t>], [CS] ←[A</a:t>
                      </a:r>
                      <a:r>
                        <a:rPr baseline="30000" lang="en-IN" sz="1000">
                          <a:solidFill>
                            <a:srgbClr val="333333"/>
                          </a:solidFill>
                          <a:latin typeface="Inter"/>
                          <a:ea typeface="Inter"/>
                          <a:cs typeface="Inter"/>
                          <a:sym typeface="Inter"/>
                        </a:rPr>
                        <a:t>0</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n</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n+1</a:t>
                      </a:r>
                      <a:r>
                        <a:rPr lang="en-IN" sz="1000">
                          <a:solidFill>
                            <a:srgbClr val="333333"/>
                          </a:solidFill>
                          <a:latin typeface="Inter"/>
                          <a:ea typeface="Inter"/>
                          <a:cs typeface="Inter"/>
                          <a:sym typeface="Inter"/>
                        </a:rPr>
                        <a: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Rotate accumulator right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t/>
                      </a:r>
                      <a:endParaRPr sz="1000">
                        <a:solidFill>
                          <a:srgbClr val="333333"/>
                        </a:solidFill>
                        <a:latin typeface="Inter"/>
                        <a:ea typeface="Inter"/>
                        <a:cs typeface="Inter"/>
                        <a:sym typeface="Inte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Implicit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321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RAL</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a:t>
                      </a:r>
                      <a:r>
                        <a:rPr baseline="30000" lang="en-IN" sz="1000">
                          <a:solidFill>
                            <a:srgbClr val="333333"/>
                          </a:solidFill>
                          <a:latin typeface="Inter"/>
                          <a:ea typeface="Inter"/>
                          <a:cs typeface="Inter"/>
                          <a:sym typeface="Inter"/>
                        </a:rPr>
                        <a:t>n+1</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n</a:t>
                      </a:r>
                      <a:r>
                        <a:rPr lang="en-IN" sz="1000">
                          <a:solidFill>
                            <a:srgbClr val="333333"/>
                          </a:solidFill>
                          <a:latin typeface="Inter"/>
                          <a:ea typeface="Inter"/>
                          <a:cs typeface="Inter"/>
                          <a:sym typeface="Inter"/>
                        </a:rPr>
                        <a:t>], [CS] ←[A</a:t>
                      </a:r>
                      <a:r>
                        <a:rPr baseline="30000" lang="en-IN" sz="1000">
                          <a:solidFill>
                            <a:srgbClr val="333333"/>
                          </a:solidFill>
                          <a:latin typeface="Inter"/>
                          <a:ea typeface="Inter"/>
                          <a:cs typeface="Inter"/>
                          <a:sym typeface="Inter"/>
                        </a:rPr>
                        <a:t>7</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0</a:t>
                      </a:r>
                      <a:r>
                        <a:rPr lang="en-IN" sz="1000">
                          <a:solidFill>
                            <a:srgbClr val="333333"/>
                          </a:solidFill>
                          <a:latin typeface="Inter"/>
                          <a:ea typeface="Inter"/>
                          <a:cs typeface="Inter"/>
                          <a:sym typeface="Inter"/>
                        </a:rPr>
                        <a:t>] ←[CS]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Rotate accumulator left through carry</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t/>
                      </a:r>
                      <a:endParaRPr sz="1000">
                        <a:solidFill>
                          <a:srgbClr val="333333"/>
                        </a:solidFill>
                        <a:latin typeface="Inter"/>
                        <a:ea typeface="Inter"/>
                        <a:cs typeface="Inter"/>
                        <a:sym typeface="Inte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Implicit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32125">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RAR</a:t>
                      </a:r>
                      <a:br>
                        <a:rPr lang="en-IN" sz="1000">
                          <a:solidFill>
                            <a:srgbClr val="333333"/>
                          </a:solidFill>
                          <a:latin typeface="Inter"/>
                          <a:ea typeface="Inter"/>
                          <a:cs typeface="Inter"/>
                          <a:sym typeface="Inter"/>
                        </a:rPr>
                      </a:br>
                      <a:r>
                        <a:rPr lang="en-IN" sz="1000">
                          <a:solidFill>
                            <a:srgbClr val="333333"/>
                          </a:solidFill>
                          <a:latin typeface="Inter"/>
                          <a:ea typeface="Inter"/>
                          <a:cs typeface="Inter"/>
                          <a:sym typeface="Inter"/>
                        </a:rPr>
                        <a:t>[A</a:t>
                      </a:r>
                      <a:r>
                        <a:rPr baseline="30000" lang="en-IN" sz="1000">
                          <a:solidFill>
                            <a:srgbClr val="333333"/>
                          </a:solidFill>
                          <a:latin typeface="Inter"/>
                          <a:ea typeface="Inter"/>
                          <a:cs typeface="Inter"/>
                          <a:sym typeface="Inter"/>
                        </a:rPr>
                        <a:t>n</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n+1</a:t>
                      </a:r>
                      <a:r>
                        <a:rPr lang="en-IN" sz="1000">
                          <a:solidFill>
                            <a:srgbClr val="333333"/>
                          </a:solidFill>
                          <a:latin typeface="Inter"/>
                          <a:ea typeface="Inter"/>
                          <a:cs typeface="Inter"/>
                          <a:sym typeface="Inter"/>
                        </a:rPr>
                        <a:t>], [CS] ←[A</a:t>
                      </a:r>
                      <a:r>
                        <a:rPr baseline="30000" lang="en-IN" sz="1000">
                          <a:solidFill>
                            <a:srgbClr val="333333"/>
                          </a:solidFill>
                          <a:latin typeface="Inter"/>
                          <a:ea typeface="Inter"/>
                          <a:cs typeface="Inter"/>
                          <a:sym typeface="Inter"/>
                        </a:rPr>
                        <a:t>0</a:t>
                      </a:r>
                      <a:r>
                        <a:rPr lang="en-IN" sz="1000">
                          <a:solidFill>
                            <a:srgbClr val="333333"/>
                          </a:solidFill>
                          <a:latin typeface="Inter"/>
                          <a:ea typeface="Inter"/>
                          <a:cs typeface="Inter"/>
                          <a:sym typeface="Inter"/>
                        </a:rPr>
                        <a:t>], [A</a:t>
                      </a:r>
                      <a:r>
                        <a:rPr baseline="30000" lang="en-IN" sz="1000">
                          <a:solidFill>
                            <a:srgbClr val="333333"/>
                          </a:solidFill>
                          <a:latin typeface="Inter"/>
                          <a:ea typeface="Inter"/>
                          <a:cs typeface="Inter"/>
                          <a:sym typeface="Inter"/>
                        </a:rPr>
                        <a:t>7</a:t>
                      </a:r>
                      <a:r>
                        <a:rPr lang="en-IN" sz="1000">
                          <a:solidFill>
                            <a:srgbClr val="333333"/>
                          </a:solidFill>
                          <a:latin typeface="Inter"/>
                          <a:ea typeface="Inter"/>
                          <a:cs typeface="Inter"/>
                          <a:sym typeface="Inter"/>
                        </a:rPr>
                        <a:t>] ←[CS]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Rotate accumulator right through carry</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t/>
                      </a:r>
                      <a:endParaRPr sz="1000">
                        <a:solidFill>
                          <a:srgbClr val="333333"/>
                        </a:solidFill>
                        <a:latin typeface="Inter"/>
                        <a:ea typeface="Inter"/>
                        <a:cs typeface="Inter"/>
                        <a:sym typeface="Inte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CS</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Implicit</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000">
                          <a:solidFill>
                            <a:srgbClr val="333333"/>
                          </a:solidFill>
                          <a:latin typeface="Inter"/>
                          <a:ea typeface="Inter"/>
                          <a:cs typeface="Inter"/>
                          <a:sym typeface="Inter"/>
                        </a:rPr>
                        <a:t>1</a:t>
                      </a:r>
                      <a:endParaRPr/>
                    </a:p>
                  </a:txBody>
                  <a:tcPr marT="16900" marB="16900" marR="16900" marL="16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2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Branch Control Group</a:t>
            </a:r>
            <a:br>
              <a:rPr b="0" i="0" lang="en-IN">
                <a:solidFill>
                  <a:srgbClr val="610B4B"/>
                </a:solidFill>
                <a:latin typeface="Arial"/>
                <a:ea typeface="Arial"/>
                <a:cs typeface="Arial"/>
                <a:sym typeface="Arial"/>
              </a:rPr>
            </a:br>
            <a:endParaRPr/>
          </a:p>
        </p:txBody>
      </p:sp>
      <p:sp>
        <p:nvSpPr>
          <p:cNvPr id="837" name="Google Shape;837;p121"/>
          <p:cNvSpPr txBox="1"/>
          <p:nvPr>
            <p:ph idx="1" type="body"/>
          </p:nvPr>
        </p:nvSpPr>
        <p:spPr>
          <a:xfrm>
            <a:off x="152400" y="651191"/>
            <a:ext cx="8660765" cy="110799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This group contains the instructions for conditional and unconditional jump, subroutine call and return, and restart.</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Unconditional Jump</a:t>
            </a:r>
            <a:endParaRPr b="0" i="0">
              <a:solidFill>
                <a:srgbClr val="333333"/>
              </a:solidFill>
              <a:latin typeface="Inter"/>
              <a:ea typeface="Inter"/>
              <a:cs typeface="Inter"/>
              <a:sym typeface="Inter"/>
            </a:endParaRPr>
          </a:p>
          <a:p>
            <a:pPr indent="0" lvl="0" marL="0" rtl="0" algn="l">
              <a:spcBef>
                <a:spcPts val="0"/>
              </a:spcBef>
              <a:spcAft>
                <a:spcPts val="0"/>
              </a:spcAft>
              <a:buNone/>
            </a:pPr>
            <a:r>
              <a:t/>
            </a:r>
            <a:endParaRPr/>
          </a:p>
        </p:txBody>
      </p:sp>
      <p:graphicFrame>
        <p:nvGraphicFramePr>
          <p:cNvPr id="838" name="Google Shape;838;p121"/>
          <p:cNvGraphicFramePr/>
          <p:nvPr/>
        </p:nvGraphicFramePr>
        <p:xfrm>
          <a:off x="125839" y="1524000"/>
          <a:ext cx="3000000" cy="3000000"/>
        </p:xfrm>
        <a:graphic>
          <a:graphicData uri="http://schemas.openxmlformats.org/drawingml/2006/table">
            <a:tbl>
              <a:tblPr>
                <a:noFill/>
                <a:tableStyleId>{B3318D4D-640B-422D-A477-828D1B5AD744}</a:tableStyleId>
              </a:tblPr>
              <a:tblGrid>
                <a:gridCol w="1443575"/>
                <a:gridCol w="1443575"/>
                <a:gridCol w="1443575"/>
                <a:gridCol w="1443575"/>
                <a:gridCol w="1443575"/>
                <a:gridCol w="1443575"/>
              </a:tblGrid>
              <a:tr h="751425">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Instruction Set</a:t>
                      </a:r>
                      <a:endParaRPr/>
                    </a:p>
                  </a:txBody>
                  <a:tcPr marT="110500" marB="110500" marR="110500" marL="110500">
                    <a:lnL cap="flat" cmpd="sng" w="9525">
                      <a:solidFill>
                        <a:srgbClr val="C0B50A"/>
                      </a:solidFill>
                      <a:prstDash val="solid"/>
                      <a:round/>
                      <a:headEnd len="sm" w="sm" type="none"/>
                      <a:tailEnd len="sm" w="sm" type="none"/>
                    </a:lnL>
                    <a:lnR cap="flat" cmpd="sng" w="9525">
                      <a:solidFill>
                        <a:srgbClr val="C0B50A"/>
                      </a:solidFill>
                      <a:prstDash val="solid"/>
                      <a:round/>
                      <a:headEnd len="sm" w="sm" type="none"/>
                      <a:tailEnd len="sm" w="sm" type="none"/>
                    </a:lnR>
                    <a:lnT cap="flat" cmpd="sng" w="9525">
                      <a:solidFill>
                        <a:srgbClr val="C0B50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Explanation</a:t>
                      </a:r>
                      <a:endParaRPr/>
                    </a:p>
                  </a:txBody>
                  <a:tcPr marT="110500" marB="110500" marR="110500" marL="110500">
                    <a:lnL cap="flat" cmpd="sng" w="9525">
                      <a:solidFill>
                        <a:srgbClr val="C0B50A"/>
                      </a:solidFill>
                      <a:prstDash val="solid"/>
                      <a:round/>
                      <a:headEnd len="sm" w="sm" type="none"/>
                      <a:tailEnd len="sm" w="sm" type="none"/>
                    </a:lnL>
                    <a:lnR cap="flat" cmpd="sng" w="9525">
                      <a:solidFill>
                        <a:srgbClr val="C0B50A"/>
                      </a:solidFill>
                      <a:prstDash val="solid"/>
                      <a:round/>
                      <a:headEnd len="sm" w="sm" type="none"/>
                      <a:tailEnd len="sm" w="sm" type="none"/>
                    </a:lnR>
                    <a:lnT cap="flat" cmpd="sng" w="9525">
                      <a:solidFill>
                        <a:srgbClr val="C0B50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States</a:t>
                      </a:r>
                      <a:endParaRPr/>
                    </a:p>
                  </a:txBody>
                  <a:tcPr marT="110500" marB="110500" marR="110500" marL="110500">
                    <a:lnL cap="flat" cmpd="sng" w="9525">
                      <a:solidFill>
                        <a:srgbClr val="C0B50A"/>
                      </a:solidFill>
                      <a:prstDash val="solid"/>
                      <a:round/>
                      <a:headEnd len="sm" w="sm" type="none"/>
                      <a:tailEnd len="sm" w="sm" type="none"/>
                    </a:lnL>
                    <a:lnR cap="flat" cmpd="sng" w="9525">
                      <a:solidFill>
                        <a:srgbClr val="C0B50A"/>
                      </a:solidFill>
                      <a:prstDash val="solid"/>
                      <a:round/>
                      <a:headEnd len="sm" w="sm" type="none"/>
                      <a:tailEnd len="sm" w="sm" type="none"/>
                    </a:lnR>
                    <a:lnT cap="flat" cmpd="sng" w="9525">
                      <a:solidFill>
                        <a:srgbClr val="C0B50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Flags</a:t>
                      </a:r>
                      <a:endParaRPr/>
                    </a:p>
                  </a:txBody>
                  <a:tcPr marT="110500" marB="110500" marR="110500" marL="110500">
                    <a:lnL cap="flat" cmpd="sng" w="9525">
                      <a:solidFill>
                        <a:srgbClr val="C0B50A"/>
                      </a:solidFill>
                      <a:prstDash val="solid"/>
                      <a:round/>
                      <a:headEnd len="sm" w="sm" type="none"/>
                      <a:tailEnd len="sm" w="sm" type="none"/>
                    </a:lnL>
                    <a:lnR cap="flat" cmpd="sng" w="9525">
                      <a:solidFill>
                        <a:srgbClr val="C0B50A"/>
                      </a:solidFill>
                      <a:prstDash val="solid"/>
                      <a:round/>
                      <a:headEnd len="sm" w="sm" type="none"/>
                      <a:tailEnd len="sm" w="sm" type="none"/>
                    </a:lnR>
                    <a:lnT cap="flat" cmpd="sng" w="9525">
                      <a:solidFill>
                        <a:srgbClr val="C0B50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Addressing</a:t>
                      </a:r>
                      <a:endParaRPr/>
                    </a:p>
                  </a:txBody>
                  <a:tcPr marT="110500" marB="110500" marR="110500" marL="110500">
                    <a:lnL cap="flat" cmpd="sng" w="9525">
                      <a:solidFill>
                        <a:srgbClr val="C0B50A"/>
                      </a:solidFill>
                      <a:prstDash val="solid"/>
                      <a:round/>
                      <a:headEnd len="sm" w="sm" type="none"/>
                      <a:tailEnd len="sm" w="sm" type="none"/>
                    </a:lnL>
                    <a:lnR cap="flat" cmpd="sng" w="9525">
                      <a:solidFill>
                        <a:srgbClr val="C0B50A"/>
                      </a:solidFill>
                      <a:prstDash val="solid"/>
                      <a:round/>
                      <a:headEnd len="sm" w="sm" type="none"/>
                      <a:tailEnd len="sm" w="sm" type="none"/>
                    </a:lnR>
                    <a:lnT cap="flat" cmpd="sng" w="9525">
                      <a:solidFill>
                        <a:srgbClr val="C0B50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Machine Cycles</a:t>
                      </a:r>
                      <a:endParaRPr/>
                    </a:p>
                  </a:txBody>
                  <a:tcPr marT="110500" marB="110500" marR="110500" marL="110500">
                    <a:lnL cap="flat" cmpd="sng" w="9525">
                      <a:solidFill>
                        <a:srgbClr val="C0B50A"/>
                      </a:solidFill>
                      <a:prstDash val="solid"/>
                      <a:round/>
                      <a:headEnd len="sm" w="sm" type="none"/>
                      <a:tailEnd len="sm" w="sm" type="none"/>
                    </a:lnL>
                    <a:lnR cap="flat" cmpd="sng" w="9525">
                      <a:solidFill>
                        <a:srgbClr val="C0B50A"/>
                      </a:solidFill>
                      <a:prstDash val="solid"/>
                      <a:round/>
                      <a:headEnd len="sm" w="sm" type="none"/>
                      <a:tailEnd len="sm" w="sm" type="none"/>
                    </a:lnR>
                    <a:lnT cap="flat" cmpd="sng" w="9525">
                      <a:solidFill>
                        <a:srgbClr val="C0B50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1738575">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JMP addr(label)</a:t>
                      </a:r>
                      <a:br>
                        <a:rPr lang="en-IN" sz="1700">
                          <a:solidFill>
                            <a:srgbClr val="333333"/>
                          </a:solidFill>
                          <a:latin typeface="Inter"/>
                          <a:ea typeface="Inter"/>
                          <a:cs typeface="Inter"/>
                          <a:sym typeface="Inter"/>
                        </a:rPr>
                      </a:br>
                      <a:r>
                        <a:rPr lang="en-IN" sz="1700">
                          <a:solidFill>
                            <a:srgbClr val="333333"/>
                          </a:solidFill>
                          <a:latin typeface="Inter"/>
                          <a:ea typeface="Inter"/>
                          <a:cs typeface="Inter"/>
                          <a:sym typeface="Inter"/>
                        </a:rPr>
                        <a:t>[PC] ← Label</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Unconditional jump: jump to the instruction specified by the address</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None</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Immediate</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3</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graphicFrame>
        <p:nvGraphicFramePr>
          <p:cNvPr id="839" name="Google Shape;839;p121"/>
          <p:cNvGraphicFramePr/>
          <p:nvPr/>
        </p:nvGraphicFramePr>
        <p:xfrm>
          <a:off x="21996" y="4633216"/>
          <a:ext cx="3000000" cy="3000000"/>
        </p:xfrm>
        <a:graphic>
          <a:graphicData uri="http://schemas.openxmlformats.org/drawingml/2006/table">
            <a:tbl>
              <a:tblPr>
                <a:noFill/>
                <a:tableStyleId>{B3318D4D-640B-422D-A477-828D1B5AD744}</a:tableStyleId>
              </a:tblPr>
              <a:tblGrid>
                <a:gridCol w="2165350"/>
                <a:gridCol w="2165350"/>
                <a:gridCol w="2165350"/>
                <a:gridCol w="2165350"/>
              </a:tblGrid>
              <a:tr h="486200">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Instruction Set</a:t>
                      </a:r>
                      <a:endParaRPr/>
                    </a:p>
                  </a:txBody>
                  <a:tcPr marT="110500" marB="110500" marR="110500" marL="110500">
                    <a:lnL cap="flat" cmpd="sng" w="9525">
                      <a:solidFill>
                        <a:srgbClr val="204FE3"/>
                      </a:solidFill>
                      <a:prstDash val="solid"/>
                      <a:round/>
                      <a:headEnd len="sm" w="sm" type="none"/>
                      <a:tailEnd len="sm" w="sm" type="none"/>
                    </a:lnL>
                    <a:lnR cap="flat" cmpd="sng" w="9525">
                      <a:solidFill>
                        <a:srgbClr val="204FE3"/>
                      </a:solidFill>
                      <a:prstDash val="solid"/>
                      <a:round/>
                      <a:headEnd len="sm" w="sm" type="none"/>
                      <a:tailEnd len="sm" w="sm" type="none"/>
                    </a:lnR>
                    <a:lnT cap="flat" cmpd="sng" w="9525">
                      <a:solidFill>
                        <a:srgbClr val="204FE3"/>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Explanation</a:t>
                      </a:r>
                      <a:endParaRPr/>
                    </a:p>
                  </a:txBody>
                  <a:tcPr marT="110500" marB="110500" marR="110500" marL="110500">
                    <a:lnL cap="flat" cmpd="sng" w="9525">
                      <a:solidFill>
                        <a:srgbClr val="204FE3"/>
                      </a:solidFill>
                      <a:prstDash val="solid"/>
                      <a:round/>
                      <a:headEnd len="sm" w="sm" type="none"/>
                      <a:tailEnd len="sm" w="sm" type="none"/>
                    </a:lnL>
                    <a:lnR cap="flat" cmpd="sng" w="9525">
                      <a:solidFill>
                        <a:srgbClr val="204FE3"/>
                      </a:solidFill>
                      <a:prstDash val="solid"/>
                      <a:round/>
                      <a:headEnd len="sm" w="sm" type="none"/>
                      <a:tailEnd len="sm" w="sm" type="none"/>
                    </a:lnR>
                    <a:lnT cap="flat" cmpd="sng" w="9525">
                      <a:solidFill>
                        <a:srgbClr val="204FE3"/>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States</a:t>
                      </a:r>
                      <a:endParaRPr/>
                    </a:p>
                  </a:txBody>
                  <a:tcPr marT="110500" marB="110500" marR="110500" marL="110500">
                    <a:lnL cap="flat" cmpd="sng" w="9525">
                      <a:solidFill>
                        <a:srgbClr val="204FE3"/>
                      </a:solidFill>
                      <a:prstDash val="solid"/>
                      <a:round/>
                      <a:headEnd len="sm" w="sm" type="none"/>
                      <a:tailEnd len="sm" w="sm" type="none"/>
                    </a:lnL>
                    <a:lnR cap="flat" cmpd="sng" w="9525">
                      <a:solidFill>
                        <a:srgbClr val="204FE3"/>
                      </a:solidFill>
                      <a:prstDash val="solid"/>
                      <a:round/>
                      <a:headEnd len="sm" w="sm" type="none"/>
                      <a:tailEnd len="sm" w="sm" type="none"/>
                    </a:lnR>
                    <a:lnT cap="flat" cmpd="sng" w="9525">
                      <a:solidFill>
                        <a:srgbClr val="204FE3"/>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Machine Cycles</a:t>
                      </a:r>
                      <a:endParaRPr/>
                    </a:p>
                  </a:txBody>
                  <a:tcPr marT="110500" marB="110500" marR="110500" marL="110500">
                    <a:lnL cap="flat" cmpd="sng" w="9525">
                      <a:solidFill>
                        <a:srgbClr val="204FE3"/>
                      </a:solidFill>
                      <a:prstDash val="solid"/>
                      <a:round/>
                      <a:headEnd len="sm" w="sm" type="none"/>
                      <a:tailEnd len="sm" w="sm" type="none"/>
                    </a:lnL>
                    <a:lnR cap="flat" cmpd="sng" w="9525">
                      <a:solidFill>
                        <a:srgbClr val="204FE3"/>
                      </a:solidFill>
                      <a:prstDash val="solid"/>
                      <a:round/>
                      <a:headEnd len="sm" w="sm" type="none"/>
                      <a:tailEnd len="sm" w="sm" type="none"/>
                    </a:lnR>
                    <a:lnT cap="flat" cmpd="sng" w="9525">
                      <a:solidFill>
                        <a:srgbClr val="204FE3"/>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1738575">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Jump addr (label)</a:t>
                      </a:r>
                      <a:br>
                        <a:rPr lang="en-IN" sz="1700">
                          <a:solidFill>
                            <a:srgbClr val="333333"/>
                          </a:solidFill>
                          <a:latin typeface="Inter"/>
                          <a:ea typeface="Inter"/>
                          <a:cs typeface="Inter"/>
                          <a:sym typeface="Inter"/>
                        </a:rPr>
                      </a:br>
                      <a:r>
                        <a:rPr lang="en-IN" sz="1700">
                          <a:solidFill>
                            <a:srgbClr val="333333"/>
                          </a:solidFill>
                          <a:latin typeface="Inter"/>
                          <a:ea typeface="Inter"/>
                          <a:cs typeface="Inter"/>
                          <a:sym typeface="Inter"/>
                        </a:rPr>
                        <a:t>[PC] ← Label</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Conditional jump: jump to the instruction specified by the address if the specified condition is fulfilled</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 if true and</a:t>
                      </a:r>
                      <a:br>
                        <a:rPr lang="en-IN" sz="1700">
                          <a:solidFill>
                            <a:srgbClr val="333333"/>
                          </a:solidFill>
                          <a:latin typeface="Inter"/>
                          <a:ea typeface="Inter"/>
                          <a:cs typeface="Inter"/>
                          <a:sym typeface="Inter"/>
                        </a:rPr>
                      </a:br>
                      <a:r>
                        <a:rPr lang="en-IN" sz="1700">
                          <a:solidFill>
                            <a:srgbClr val="333333"/>
                          </a:solidFill>
                          <a:latin typeface="Inter"/>
                          <a:ea typeface="Inter"/>
                          <a:cs typeface="Inter"/>
                          <a:sym typeface="Inter"/>
                        </a:rPr>
                        <a:t>7, if not true</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3, if true and</a:t>
                      </a:r>
                      <a:br>
                        <a:rPr lang="en-IN" sz="1700">
                          <a:solidFill>
                            <a:srgbClr val="333333"/>
                          </a:solidFill>
                          <a:latin typeface="Inter"/>
                          <a:ea typeface="Inter"/>
                          <a:cs typeface="Inter"/>
                          <a:sym typeface="Inter"/>
                        </a:rPr>
                      </a:br>
                      <a:r>
                        <a:rPr lang="en-IN" sz="1700">
                          <a:solidFill>
                            <a:srgbClr val="333333"/>
                          </a:solidFill>
                          <a:latin typeface="Inter"/>
                          <a:ea typeface="Inter"/>
                          <a:cs typeface="Inter"/>
                          <a:sym typeface="Inter"/>
                        </a:rPr>
                        <a:t>2, if not true</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
        <p:nvSpPr>
          <p:cNvPr id="840" name="Google Shape;840;p121"/>
          <p:cNvSpPr txBox="1"/>
          <p:nvPr/>
        </p:nvSpPr>
        <p:spPr>
          <a:xfrm>
            <a:off x="-18438" y="4218521"/>
            <a:ext cx="4572000" cy="369332"/>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i="0" lang="en-IN" sz="1800">
                <a:solidFill>
                  <a:srgbClr val="333333"/>
                </a:solidFill>
                <a:latin typeface="Inter"/>
                <a:ea typeface="Inter"/>
                <a:cs typeface="Inter"/>
                <a:sym typeface="Inter"/>
              </a:rPr>
              <a:t>Conditional Jump</a:t>
            </a:r>
            <a:endParaRPr sz="18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122"/>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Programming in 8085</a:t>
            </a:r>
            <a:br>
              <a:rPr b="0" i="0" lang="en-IN">
                <a:solidFill>
                  <a:srgbClr val="610B38"/>
                </a:solidFill>
                <a:latin typeface="Arial"/>
                <a:ea typeface="Arial"/>
                <a:cs typeface="Arial"/>
                <a:sym typeface="Arial"/>
              </a:rPr>
            </a:br>
            <a:endParaRPr/>
          </a:p>
        </p:txBody>
      </p:sp>
      <p:sp>
        <p:nvSpPr>
          <p:cNvPr id="846" name="Google Shape;846;p122"/>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Let's see some simple example to demonstrate the use of some important instructions of 8085.</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memory addresses given in the program are for a particular microprocessor kit. These addresses can be changed to suit the microprocessor kit available in your system.</a:t>
            </a:r>
            <a:endParaRPr/>
          </a:p>
          <a:p>
            <a:pPr indent="0" lvl="0" marL="0" rtl="0" algn="just">
              <a:spcBef>
                <a:spcPts val="0"/>
              </a:spcBef>
              <a:spcAft>
                <a:spcPts val="0"/>
              </a:spcAft>
              <a:buNone/>
            </a:pPr>
            <a:r>
              <a:rPr b="0" i="0" lang="en-IN">
                <a:solidFill>
                  <a:srgbClr val="610B4B"/>
                </a:solidFill>
                <a:latin typeface="Arial"/>
                <a:ea typeface="Arial"/>
                <a:cs typeface="Arial"/>
                <a:sym typeface="Arial"/>
              </a:rPr>
              <a:t>Store 8-bit data in memory</a:t>
            </a:r>
            <a:endParaRPr/>
          </a:p>
          <a:p>
            <a:pPr indent="0" lvl="0" marL="0" rtl="0" algn="l">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12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Program</a:t>
            </a:r>
            <a:endParaRPr/>
          </a:p>
        </p:txBody>
      </p:sp>
      <p:sp>
        <p:nvSpPr>
          <p:cNvPr id="852" name="Google Shape;852;p123"/>
          <p:cNvSpPr txBox="1"/>
          <p:nvPr>
            <p:ph idx="1" type="body"/>
          </p:nvPr>
        </p:nvSpPr>
        <p:spPr>
          <a:xfrm>
            <a:off x="220860" y="1524000"/>
            <a:ext cx="8660765" cy="304698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Store 8-bit data in memory using direct addressing</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MVI A, 49H      : </a:t>
            </a:r>
            <a:r>
              <a:rPr b="0" i="0" lang="en-IN">
                <a:solidFill>
                  <a:srgbClr val="0000FF"/>
                </a:solidFill>
                <a:latin typeface="Inter"/>
                <a:ea typeface="Inter"/>
                <a:cs typeface="Inter"/>
                <a:sym typeface="Inter"/>
              </a:rPr>
              <a:t>"Store 49H in the accumulator"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STA 2501H       : </a:t>
            </a:r>
            <a:r>
              <a:rPr b="0" i="0" lang="en-IN">
                <a:solidFill>
                  <a:srgbClr val="0000FF"/>
                </a:solidFill>
                <a:latin typeface="Inter"/>
                <a:ea typeface="Inter"/>
                <a:cs typeface="Inter"/>
                <a:sym typeface="Inter"/>
              </a:rPr>
              <a:t>"Copy accumulator contents at address 2501H"</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HLT                    : </a:t>
            </a:r>
            <a:r>
              <a:rPr b="0" i="0" lang="en-IN">
                <a:solidFill>
                  <a:srgbClr val="0000FF"/>
                </a:solidFill>
                <a:latin typeface="Inter"/>
                <a:ea typeface="Inter"/>
                <a:cs typeface="Inter"/>
                <a:sym typeface="Inter"/>
              </a:rPr>
              <a:t>"Stop"</a:t>
            </a:r>
            <a:r>
              <a:rPr b="0" i="0" lang="en-IN">
                <a:solidFill>
                  <a:srgbClr val="000000"/>
                </a:solidFill>
                <a:latin typeface="Inter"/>
                <a:ea typeface="Inter"/>
                <a:cs typeface="Inter"/>
                <a:sym typeface="Inter"/>
              </a:rPr>
              <a:t>  </a:t>
            </a:r>
            <a:endParaRPr/>
          </a:p>
          <a:p>
            <a:pPr indent="0" lvl="0" marL="0" rtl="0" algn="just">
              <a:spcBef>
                <a:spcPts val="0"/>
              </a:spcBef>
              <a:spcAft>
                <a:spcPts val="0"/>
              </a:spcAft>
              <a:buNone/>
            </a:pPr>
            <a:r>
              <a:t/>
            </a:r>
            <a:endParaRPr>
              <a:solidFill>
                <a:srgbClr val="000000"/>
              </a:solidFill>
              <a:latin typeface="Inter"/>
              <a:ea typeface="Inter"/>
              <a:cs typeface="Inter"/>
              <a:sym typeface="Inte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Store 8-bit data in memory using indirect addressing</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LXI H       : </a:t>
            </a:r>
            <a:r>
              <a:rPr b="0" i="0" lang="en-IN">
                <a:solidFill>
                  <a:srgbClr val="0000FF"/>
                </a:solidFill>
                <a:latin typeface="Inter"/>
                <a:ea typeface="Inter"/>
                <a:cs typeface="Inter"/>
                <a:sym typeface="Inter"/>
              </a:rPr>
              <a:t>"Load H-L pair with 2501H"</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MVI M    : </a:t>
            </a:r>
            <a:r>
              <a:rPr b="0" i="0" lang="en-IN">
                <a:solidFill>
                  <a:srgbClr val="0000FF"/>
                </a:solidFill>
                <a:latin typeface="Inter"/>
                <a:ea typeface="Inter"/>
                <a:cs typeface="Inter"/>
                <a:sym typeface="Inter"/>
              </a:rPr>
              <a:t>"Store 49H in memory location pointed by H-L register pair (2501H)"</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HLT         : </a:t>
            </a:r>
            <a:r>
              <a:rPr b="0" i="0" lang="en-IN">
                <a:solidFill>
                  <a:srgbClr val="0000FF"/>
                </a:solidFill>
                <a:latin typeface="Inter"/>
                <a:ea typeface="Inter"/>
                <a:cs typeface="Inter"/>
                <a:sym typeface="Inter"/>
              </a:rPr>
              <a:t>"Stop"</a:t>
            </a:r>
            <a:r>
              <a:rPr b="0" i="0" lang="en-IN">
                <a:solidFill>
                  <a:srgbClr val="000000"/>
                </a:solidFill>
                <a:latin typeface="Inter"/>
                <a:ea typeface="Inter"/>
                <a:cs typeface="Inter"/>
                <a:sym typeface="Inter"/>
              </a:rPr>
              <a:t>  </a:t>
            </a:r>
            <a:endParaRPr/>
          </a:p>
          <a:p>
            <a:pPr indent="0" lvl="0" marL="0" rtl="0" algn="l">
              <a:spcBef>
                <a:spcPts val="0"/>
              </a:spcBef>
              <a:spcAft>
                <a:spcPts val="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Add two 8-bit numbers</a:t>
            </a:r>
            <a:br>
              <a:rPr b="0" i="0" lang="en-IN">
                <a:solidFill>
                  <a:srgbClr val="610B4B"/>
                </a:solidFill>
                <a:latin typeface="Arial"/>
                <a:ea typeface="Arial"/>
                <a:cs typeface="Arial"/>
                <a:sym typeface="Arial"/>
              </a:rPr>
            </a:br>
            <a:endParaRPr/>
          </a:p>
        </p:txBody>
      </p:sp>
      <p:sp>
        <p:nvSpPr>
          <p:cNvPr id="858" name="Google Shape;858;p124"/>
          <p:cNvSpPr txBox="1"/>
          <p:nvPr>
            <p:ph idx="1" type="body"/>
          </p:nvPr>
        </p:nvSpPr>
        <p:spPr>
          <a:xfrm>
            <a:off x="228600" y="695324"/>
            <a:ext cx="5341739" cy="2403202"/>
          </a:xfrm>
          <a:prstGeom prst="rect">
            <a:avLst/>
          </a:prstGeom>
          <a:solidFill>
            <a:srgbClr val="FFFFFF"/>
          </a:solidFill>
          <a:ln>
            <a:noFill/>
          </a:ln>
        </p:spPr>
        <p:txBody>
          <a:bodyPr anchorCtr="0" anchor="ctr" bIns="31725" lIns="47600" spcFirstLastPara="1" rIns="91425" wrap="square" tIns="31725">
            <a:spAutoFit/>
          </a:bodyPr>
          <a:lstStyle/>
          <a:p>
            <a:pPr indent="0" lvl="0" marL="0" marR="0" rtl="0" algn="just">
              <a:lnSpc>
                <a:spcPct val="100000"/>
              </a:lnSpc>
              <a:spcBef>
                <a:spcPts val="0"/>
              </a:spcBef>
              <a:spcAft>
                <a:spcPts val="0"/>
              </a:spcAft>
              <a:buClr>
                <a:srgbClr val="333333"/>
              </a:buClr>
              <a:buSzPts val="3200"/>
              <a:buFont typeface="Inter"/>
              <a:buNone/>
            </a:pPr>
            <a:r>
              <a:rPr b="1" i="0" lang="en-IN" sz="3200" u="none" cap="none" strike="noStrike">
                <a:solidFill>
                  <a:srgbClr val="333333"/>
                </a:solidFill>
                <a:latin typeface="Inter"/>
                <a:ea typeface="Inter"/>
                <a:cs typeface="Inter"/>
                <a:sym typeface="Inter"/>
              </a:rPr>
              <a:t>Example</a:t>
            </a:r>
            <a:endParaRPr b="0" i="0" sz="120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333333"/>
              </a:buClr>
              <a:buSzPts val="2000"/>
              <a:buFont typeface="Arimo"/>
              <a:buNone/>
            </a:pPr>
            <a:r>
              <a:rPr b="0" i="0" lang="en-IN" sz="2000" u="none" cap="none" strike="noStrike">
                <a:solidFill>
                  <a:srgbClr val="333333"/>
                </a:solidFill>
                <a:latin typeface="Arimo"/>
                <a:ea typeface="Arimo"/>
                <a:cs typeface="Arimo"/>
                <a:sym typeface="Arimo"/>
              </a:rPr>
              <a:t>(2501 H) = 99H </a:t>
            </a:r>
            <a:endParaRPr/>
          </a:p>
          <a:p>
            <a:pPr indent="0" lvl="0" marL="0" marR="0" rtl="0" algn="just">
              <a:lnSpc>
                <a:spcPct val="100000"/>
              </a:lnSpc>
              <a:spcBef>
                <a:spcPts val="0"/>
              </a:spcBef>
              <a:spcAft>
                <a:spcPts val="0"/>
              </a:spcAft>
              <a:buClr>
                <a:srgbClr val="333333"/>
              </a:buClr>
              <a:buSzPts val="2000"/>
              <a:buFont typeface="Arimo"/>
              <a:buNone/>
            </a:pPr>
            <a:r>
              <a:rPr b="0" i="0" lang="en-IN" sz="2000" u="none" cap="none" strike="noStrike">
                <a:solidFill>
                  <a:srgbClr val="333333"/>
                </a:solidFill>
                <a:latin typeface="Arimo"/>
                <a:ea typeface="Arimo"/>
                <a:cs typeface="Arimo"/>
                <a:sym typeface="Arimo"/>
              </a:rPr>
              <a:t>(2502 H) = 39H </a:t>
            </a:r>
            <a:endParaRPr/>
          </a:p>
          <a:p>
            <a:pPr indent="0" lvl="0" marL="0" marR="0" rtl="0" algn="just">
              <a:lnSpc>
                <a:spcPct val="100000"/>
              </a:lnSpc>
              <a:spcBef>
                <a:spcPts val="0"/>
              </a:spcBef>
              <a:spcAft>
                <a:spcPts val="0"/>
              </a:spcAft>
              <a:buClr>
                <a:srgbClr val="333333"/>
              </a:buClr>
              <a:buSzPts val="2000"/>
              <a:buFont typeface="Arimo"/>
              <a:buNone/>
            </a:pPr>
            <a:r>
              <a:rPr b="0" i="0" lang="en-IN" sz="2000" u="none" cap="none" strike="noStrike">
                <a:solidFill>
                  <a:srgbClr val="333333"/>
                </a:solidFill>
                <a:latin typeface="Arimo"/>
                <a:ea typeface="Arimo"/>
                <a:cs typeface="Arimo"/>
                <a:sym typeface="Arimo"/>
              </a:rPr>
              <a:t>Result (2503 H) = 99H + 39H = D2H </a:t>
            </a:r>
            <a:endParaRPr/>
          </a:p>
          <a:p>
            <a:pPr indent="0" lvl="0" marL="0" marR="0" rtl="0" algn="just">
              <a:lnSpc>
                <a:spcPct val="100000"/>
              </a:lnSpc>
              <a:spcBef>
                <a:spcPts val="0"/>
              </a:spcBef>
              <a:spcAft>
                <a:spcPts val="0"/>
              </a:spcAft>
              <a:buClr>
                <a:srgbClr val="333333"/>
              </a:buClr>
              <a:buSzPts val="2000"/>
              <a:buFont typeface="Arimo"/>
              <a:buNone/>
            </a:pPr>
            <a:r>
              <a:rPr b="0" i="0" lang="en-IN" sz="2000" u="none" cap="none" strike="noStrike">
                <a:solidFill>
                  <a:srgbClr val="333333"/>
                </a:solidFill>
                <a:latin typeface="Arimo"/>
                <a:ea typeface="Arimo"/>
                <a:cs typeface="Arimo"/>
                <a:sym typeface="Arimo"/>
              </a:rPr>
              <a:t>Since,   1 0 0 1 1 0 0 1 (99H) </a:t>
            </a:r>
            <a:endParaRPr/>
          </a:p>
          <a:p>
            <a:pPr indent="0" lvl="0" marL="0" marR="0" rtl="0" algn="just">
              <a:lnSpc>
                <a:spcPct val="100000"/>
              </a:lnSpc>
              <a:spcBef>
                <a:spcPts val="0"/>
              </a:spcBef>
              <a:spcAft>
                <a:spcPts val="0"/>
              </a:spcAft>
              <a:buClr>
                <a:srgbClr val="333333"/>
              </a:buClr>
              <a:buSzPts val="2000"/>
              <a:buFont typeface="Arimo"/>
              <a:buNone/>
            </a:pPr>
            <a:r>
              <a:rPr b="0" i="0" lang="en-IN" sz="2000" u="none" cap="none" strike="noStrike">
                <a:solidFill>
                  <a:srgbClr val="333333"/>
                </a:solidFill>
                <a:latin typeface="Arimo"/>
                <a:ea typeface="Arimo"/>
                <a:cs typeface="Arimo"/>
                <a:sym typeface="Arimo"/>
              </a:rPr>
              <a:t>          + </a:t>
            </a:r>
            <a:r>
              <a:rPr b="0" i="0" lang="en-IN" sz="2000" u="sng" cap="none" strike="noStrike">
                <a:solidFill>
                  <a:srgbClr val="333333"/>
                </a:solidFill>
                <a:latin typeface="Arimo"/>
                <a:ea typeface="Arimo"/>
                <a:cs typeface="Arimo"/>
                <a:sym typeface="Arimo"/>
              </a:rPr>
              <a:t>0 0 1 1 1 0 0 1 (39H)</a:t>
            </a:r>
            <a:r>
              <a:rPr b="0" i="0" lang="en-IN" sz="2000" u="none" cap="none" strike="noStrike">
                <a:solidFill>
                  <a:srgbClr val="333333"/>
                </a:solidFill>
                <a:latin typeface="Arimo"/>
                <a:ea typeface="Arimo"/>
                <a:cs typeface="Arimo"/>
                <a:sym typeface="Arimo"/>
              </a:rPr>
              <a:t> </a:t>
            </a:r>
            <a:endParaRPr/>
          </a:p>
          <a:p>
            <a:pPr indent="0" lvl="0" marL="0" marR="0" rtl="0" algn="just">
              <a:lnSpc>
                <a:spcPct val="100000"/>
              </a:lnSpc>
              <a:spcBef>
                <a:spcPts val="0"/>
              </a:spcBef>
              <a:spcAft>
                <a:spcPts val="0"/>
              </a:spcAft>
              <a:buClr>
                <a:srgbClr val="333333"/>
              </a:buClr>
              <a:buSzPts val="2000"/>
              <a:buFont typeface="Arimo"/>
              <a:buNone/>
            </a:pPr>
            <a:r>
              <a:rPr b="0" i="0" lang="en-IN" sz="2000" u="none" cap="none" strike="noStrike">
                <a:solidFill>
                  <a:srgbClr val="333333"/>
                </a:solidFill>
                <a:latin typeface="Arimo"/>
                <a:ea typeface="Arimo"/>
                <a:cs typeface="Arimo"/>
                <a:sym typeface="Arimo"/>
              </a:rPr>
              <a:t>             1 1 0 1 0 0 1 0 (D2H)</a:t>
            </a:r>
            <a:endParaRPr b="0" i="0" sz="4400" u="none" cap="none" strike="noStrike">
              <a:solidFill>
                <a:schemeClr val="dk1"/>
              </a:solidFill>
              <a:latin typeface="Arial"/>
              <a:ea typeface="Arial"/>
              <a:cs typeface="Arial"/>
              <a:sym typeface="Arial"/>
            </a:endParaRPr>
          </a:p>
        </p:txBody>
      </p:sp>
      <p:sp>
        <p:nvSpPr>
          <p:cNvPr id="859" name="Google Shape;859;p124"/>
          <p:cNvSpPr txBox="1"/>
          <p:nvPr/>
        </p:nvSpPr>
        <p:spPr>
          <a:xfrm>
            <a:off x="228600" y="2944637"/>
            <a:ext cx="4572000" cy="4401205"/>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1" i="0" lang="en-IN" sz="2000">
                <a:solidFill>
                  <a:srgbClr val="333333"/>
                </a:solidFill>
                <a:latin typeface="Inter"/>
                <a:ea typeface="Inter"/>
                <a:cs typeface="Inter"/>
                <a:sym typeface="Inter"/>
              </a:rPr>
              <a:t>Program</a:t>
            </a:r>
            <a:endParaRPr b="0" i="0" sz="2000">
              <a:solidFill>
                <a:srgbClr val="333333"/>
              </a:solidFill>
              <a:latin typeface="Inter"/>
              <a:ea typeface="Inter"/>
              <a:cs typeface="Inter"/>
              <a:sym typeface="Inte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LXI H, 2501H  : </a:t>
            </a:r>
            <a:r>
              <a:rPr b="0" i="0" lang="en-IN" sz="2000">
                <a:solidFill>
                  <a:srgbClr val="0000FF"/>
                </a:solidFill>
                <a:latin typeface="Inter"/>
                <a:ea typeface="Inter"/>
                <a:cs typeface="Inter"/>
                <a:sym typeface="Inter"/>
              </a:rPr>
              <a:t>"Get address of first number in H-L pair. Now H-L points to 2501H"</a:t>
            </a:r>
            <a:r>
              <a:rPr b="0" i="0" lang="en-IN" sz="2000">
                <a:solidFill>
                  <a:srgbClr val="000000"/>
                </a:solidFill>
                <a:latin typeface="Inter"/>
                <a:ea typeface="Inter"/>
                <a:cs typeface="Inter"/>
                <a:sym typeface="Inter"/>
              </a:rPr>
              <a:t>  </a:t>
            </a: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MOV A, M      : </a:t>
            </a:r>
            <a:r>
              <a:rPr b="0" i="0" lang="en-IN" sz="2000">
                <a:solidFill>
                  <a:srgbClr val="0000FF"/>
                </a:solidFill>
                <a:latin typeface="Inter"/>
                <a:ea typeface="Inter"/>
                <a:cs typeface="Inter"/>
                <a:sym typeface="Inter"/>
              </a:rPr>
              <a:t>"Get first operand in accumulator"</a:t>
            </a:r>
            <a:r>
              <a:rPr b="0" i="0" lang="en-IN" sz="2000">
                <a:solidFill>
                  <a:srgbClr val="000000"/>
                </a:solidFill>
                <a:latin typeface="Inter"/>
                <a:ea typeface="Inter"/>
                <a:cs typeface="Inter"/>
                <a:sym typeface="Inter"/>
              </a:rPr>
              <a:t>  </a:t>
            </a: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INX H         : </a:t>
            </a:r>
            <a:r>
              <a:rPr b="0" i="0" lang="en-IN" sz="2000">
                <a:solidFill>
                  <a:srgbClr val="0000FF"/>
                </a:solidFill>
                <a:latin typeface="Inter"/>
                <a:ea typeface="Inter"/>
                <a:cs typeface="Inter"/>
                <a:sym typeface="Inter"/>
              </a:rPr>
              <a:t>"Increment content of H-L pair. Now, H-L points 2502H"</a:t>
            </a:r>
            <a:r>
              <a:rPr b="0" i="0" lang="en-IN" sz="2000">
                <a:solidFill>
                  <a:srgbClr val="000000"/>
                </a:solidFill>
                <a:latin typeface="Inter"/>
                <a:ea typeface="Inter"/>
                <a:cs typeface="Inter"/>
                <a:sym typeface="Inter"/>
              </a:rPr>
              <a:t>  </a:t>
            </a: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ADD M         : </a:t>
            </a:r>
            <a:r>
              <a:rPr b="0" i="0" lang="en-IN" sz="2000">
                <a:solidFill>
                  <a:srgbClr val="0000FF"/>
                </a:solidFill>
                <a:latin typeface="Inter"/>
                <a:ea typeface="Inter"/>
                <a:cs typeface="Inter"/>
                <a:sym typeface="Inter"/>
              </a:rPr>
              <a:t>"Add first and second operand"</a:t>
            </a:r>
            <a:r>
              <a:rPr b="0" i="0" lang="en-IN" sz="2000">
                <a:solidFill>
                  <a:srgbClr val="000000"/>
                </a:solidFill>
                <a:latin typeface="Inter"/>
                <a:ea typeface="Inter"/>
                <a:cs typeface="Inter"/>
                <a:sym typeface="Inter"/>
              </a:rPr>
              <a:t>  </a:t>
            </a: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INX H         : </a:t>
            </a:r>
            <a:r>
              <a:rPr b="0" i="0" lang="en-IN" sz="2000">
                <a:solidFill>
                  <a:srgbClr val="0000FF"/>
                </a:solidFill>
                <a:latin typeface="Inter"/>
                <a:ea typeface="Inter"/>
                <a:cs typeface="Inter"/>
                <a:sym typeface="Inter"/>
              </a:rPr>
              <a:t>"H-L points 4002H"</a:t>
            </a:r>
            <a:r>
              <a:rPr b="0" i="0" lang="en-IN" sz="2000">
                <a:solidFill>
                  <a:srgbClr val="000000"/>
                </a:solidFill>
                <a:latin typeface="Inter"/>
                <a:ea typeface="Inter"/>
                <a:cs typeface="Inter"/>
                <a:sym typeface="Inter"/>
              </a:rPr>
              <a:t>  </a:t>
            </a: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MOV M, A      : </a:t>
            </a:r>
            <a:r>
              <a:rPr b="0" i="0" lang="en-IN" sz="2000">
                <a:solidFill>
                  <a:srgbClr val="0000FF"/>
                </a:solidFill>
                <a:latin typeface="Inter"/>
                <a:ea typeface="Inter"/>
                <a:cs typeface="Inter"/>
                <a:sym typeface="Inter"/>
              </a:rPr>
              <a:t>"Store result at 25 03H"</a:t>
            </a:r>
            <a:r>
              <a:rPr b="0" i="0" lang="en-IN" sz="2000">
                <a:solidFill>
                  <a:srgbClr val="000000"/>
                </a:solidFill>
                <a:latin typeface="Inter"/>
                <a:ea typeface="Inter"/>
                <a:cs typeface="Inter"/>
                <a:sym typeface="Inter"/>
              </a:rPr>
              <a:t>  </a:t>
            </a:r>
            <a:endParaRPr/>
          </a:p>
          <a:p>
            <a:pPr indent="-127000" lvl="0" marL="0" rtl="0" algn="just">
              <a:spcBef>
                <a:spcPts val="0"/>
              </a:spcBef>
              <a:spcAft>
                <a:spcPts val="0"/>
              </a:spcAft>
              <a:buClr>
                <a:srgbClr val="000000"/>
              </a:buClr>
              <a:buSzPts val="2000"/>
              <a:buFont typeface="Calibri"/>
              <a:buAutoNum type="arabicPeriod"/>
            </a:pPr>
            <a:r>
              <a:rPr b="0" i="0" lang="en-IN" sz="2000">
                <a:solidFill>
                  <a:srgbClr val="000000"/>
                </a:solidFill>
                <a:latin typeface="Inter"/>
                <a:ea typeface="Inter"/>
                <a:cs typeface="Inter"/>
                <a:sym typeface="Inter"/>
              </a:rPr>
              <a:t>HLT           : </a:t>
            </a:r>
            <a:r>
              <a:rPr b="0" i="0" lang="en-IN" sz="2000">
                <a:solidFill>
                  <a:srgbClr val="0000FF"/>
                </a:solidFill>
                <a:latin typeface="Inter"/>
                <a:ea typeface="Inter"/>
                <a:cs typeface="Inter"/>
                <a:sym typeface="Inter"/>
              </a:rPr>
              <a:t>"Stop"</a:t>
            </a:r>
            <a:r>
              <a:rPr b="0" i="0" lang="en-IN" sz="2000">
                <a:solidFill>
                  <a:srgbClr val="000000"/>
                </a:solidFill>
                <a:latin typeface="Inter"/>
                <a:ea typeface="Inter"/>
                <a:cs typeface="Inter"/>
                <a:sym typeface="Inter"/>
              </a:rPr>
              <a:t>  </a:t>
            </a:r>
            <a:endParaRPr/>
          </a:p>
          <a:p>
            <a:pPr indent="0" lvl="0" marL="0" rtl="0" algn="l">
              <a:spcBef>
                <a:spcPts val="0"/>
              </a:spcBef>
              <a:spcAft>
                <a:spcPts val="0"/>
              </a:spcAft>
              <a:buNone/>
            </a:pPr>
            <a:br>
              <a:rPr lang="en-IN" sz="2000"/>
            </a:br>
            <a:endParaRPr sz="2000"/>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865" name="Google Shape;865;p125"/>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descr="Interfacing HC-05 Bluetooth Module With Arduino Uno" id="866" name="Google Shape;866;p125"/>
          <p:cNvPicPr preferRelativeResize="0"/>
          <p:nvPr/>
        </p:nvPicPr>
        <p:blipFill rotWithShape="1">
          <a:blip r:embed="rId3">
            <a:alphaModFix/>
          </a:blip>
          <a:srcRect b="0" l="0" r="0" t="0"/>
          <a:stretch/>
        </p:blipFill>
        <p:spPr>
          <a:xfrm>
            <a:off x="0" y="649288"/>
            <a:ext cx="9144000" cy="5557837"/>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126"/>
          <p:cNvSpPr txBox="1"/>
          <p:nvPr>
            <p:ph type="title"/>
          </p:nvPr>
        </p:nvSpPr>
        <p:spPr>
          <a:xfrm>
            <a:off x="470512" y="9623"/>
            <a:ext cx="8166100" cy="132343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4400" u="none" cap="none" strike="noStrike">
                <a:solidFill>
                  <a:srgbClr val="610B4B"/>
                </a:solidFill>
                <a:latin typeface="Arial"/>
                <a:ea typeface="Arial"/>
                <a:cs typeface="Arial"/>
                <a:sym typeface="Arial"/>
              </a:rPr>
              <a:t>Subtract two 8-bit numbers</a:t>
            </a:r>
            <a:br>
              <a:rPr b="0" i="0" lang="en-IN" sz="4400" u="none" cap="none" strike="noStrike">
                <a:solidFill>
                  <a:srgbClr val="610B4B"/>
                </a:solidFill>
                <a:latin typeface="Arial"/>
                <a:ea typeface="Arial"/>
                <a:cs typeface="Arial"/>
                <a:sym typeface="Arial"/>
              </a:rPr>
            </a:br>
            <a:endParaRPr/>
          </a:p>
        </p:txBody>
      </p:sp>
      <p:sp>
        <p:nvSpPr>
          <p:cNvPr id="872" name="Google Shape;872;p126"/>
          <p:cNvSpPr txBox="1"/>
          <p:nvPr>
            <p:ph idx="1" type="body"/>
          </p:nvPr>
        </p:nvSpPr>
        <p:spPr>
          <a:xfrm>
            <a:off x="220860" y="740856"/>
            <a:ext cx="8846940" cy="6278642"/>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rgbClr val="610B4B"/>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2400"/>
              <a:buFont typeface="Inter"/>
              <a:buNone/>
            </a:pPr>
            <a:r>
              <a:rPr b="1" i="0" lang="en-IN" sz="2400" u="none" cap="none" strike="noStrike">
                <a:solidFill>
                  <a:srgbClr val="333333"/>
                </a:solidFill>
                <a:latin typeface="Inter"/>
                <a:ea typeface="Inter"/>
                <a:cs typeface="Inter"/>
                <a:sym typeface="Inter"/>
              </a:rPr>
              <a:t>Example</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            (2501 H) = 49H </a:t>
            </a:r>
            <a:endParaRPr/>
          </a:p>
          <a:p>
            <a:pPr indent="0" lvl="0" marL="0" marR="0" rtl="0" algn="l">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            (2502 H) = 32H </a:t>
            </a:r>
            <a:endParaRPr/>
          </a:p>
          <a:p>
            <a:pPr indent="0" lvl="0" marL="0" marR="0" rtl="0" algn="l">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Result  (2503 H) = 49H </a:t>
            </a:r>
            <a:endParaRPr/>
          </a:p>
          <a:p>
            <a:pPr indent="0" lvl="0" marL="0" marR="0" rtl="0" algn="l">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                             -32H</a:t>
            </a:r>
            <a:endParaRPr/>
          </a:p>
          <a:p>
            <a:pPr indent="0" lvl="0" marL="0" marR="0" rtl="0" algn="l">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                           = 17H </a:t>
            </a:r>
            <a:endParaRPr b="0" i="0" sz="105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2400"/>
              <a:buFont typeface="Inter"/>
              <a:buNone/>
            </a:pPr>
            <a:r>
              <a:rPr b="1" i="0" lang="en-IN" sz="2400" u="none" cap="none" strike="noStrike">
                <a:solidFill>
                  <a:srgbClr val="333333"/>
                </a:solidFill>
                <a:latin typeface="Inter"/>
                <a:ea typeface="Inter"/>
                <a:cs typeface="Inter"/>
                <a:sym typeface="Inter"/>
              </a:rPr>
              <a:t>Program</a:t>
            </a:r>
            <a:endParaRPr b="0" i="0" sz="1050" u="none" cap="none" strike="noStrike">
              <a:solidFill>
                <a:schemeClr val="dk1"/>
              </a:solidFill>
              <a:latin typeface="Arial"/>
              <a:ea typeface="Arial"/>
              <a:cs typeface="Arial"/>
              <a:sym typeface="Arial"/>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LXI H, 2501H   :  </a:t>
            </a:r>
            <a:r>
              <a:rPr b="0" i="0" lang="en-IN" sz="2400" u="none" cap="none" strike="noStrike">
                <a:solidFill>
                  <a:srgbClr val="0000FF"/>
                </a:solidFill>
                <a:latin typeface="Inter"/>
                <a:ea typeface="Inter"/>
                <a:cs typeface="Inter"/>
                <a:sym typeface="Inter"/>
              </a:rPr>
              <a:t>"Get address of first number in H-L pair. Now H-L points to 2501H"</a:t>
            </a:r>
            <a:r>
              <a:rPr b="0" i="0" lang="en-IN" sz="2400" u="none" cap="none" strike="noStrike">
                <a:solidFill>
                  <a:srgbClr val="000000"/>
                </a:solidFill>
                <a:latin typeface="Inter"/>
                <a:ea typeface="Inter"/>
                <a:cs typeface="Inter"/>
                <a:sym typeface="Inter"/>
              </a:rPr>
              <a:t>  </a:t>
            </a:r>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MOV A, M       :  </a:t>
            </a:r>
            <a:r>
              <a:rPr b="0" i="0" lang="en-IN" sz="2400" u="none" cap="none" strike="noStrike">
                <a:solidFill>
                  <a:srgbClr val="0000FF"/>
                </a:solidFill>
                <a:latin typeface="Inter"/>
                <a:ea typeface="Inter"/>
                <a:cs typeface="Inter"/>
                <a:sym typeface="Inter"/>
              </a:rPr>
              <a:t>"Get first operand in accumulator"</a:t>
            </a:r>
            <a:r>
              <a:rPr b="0" i="0" lang="en-IN" sz="2400" u="none" cap="none" strike="noStrike">
                <a:solidFill>
                  <a:srgbClr val="000000"/>
                </a:solidFill>
                <a:latin typeface="Inter"/>
                <a:ea typeface="Inter"/>
                <a:cs typeface="Inter"/>
                <a:sym typeface="Inter"/>
              </a:rPr>
              <a:t>  </a:t>
            </a:r>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INX H          :  </a:t>
            </a:r>
            <a:r>
              <a:rPr b="0" i="0" lang="en-IN" sz="2400" u="none" cap="none" strike="noStrike">
                <a:solidFill>
                  <a:srgbClr val="0000FF"/>
                </a:solidFill>
                <a:latin typeface="Inter"/>
                <a:ea typeface="Inter"/>
                <a:cs typeface="Inter"/>
                <a:sym typeface="Inter"/>
              </a:rPr>
              <a:t>"Increment content of H-L pair. Now, H-L points 2502H"</a:t>
            </a:r>
            <a:r>
              <a:rPr b="0" i="0" lang="en-IN" sz="2400" u="none" cap="none" strike="noStrike">
                <a:solidFill>
                  <a:srgbClr val="000000"/>
                </a:solidFill>
                <a:latin typeface="Inter"/>
                <a:ea typeface="Inter"/>
                <a:cs typeface="Inter"/>
                <a:sym typeface="Inter"/>
              </a:rPr>
              <a:t>  </a:t>
            </a:r>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SUB M          :  </a:t>
            </a:r>
            <a:r>
              <a:rPr b="0" i="0" lang="en-IN" sz="2400" u="none" cap="none" strike="noStrike">
                <a:solidFill>
                  <a:srgbClr val="0000FF"/>
                </a:solidFill>
                <a:latin typeface="Inter"/>
                <a:ea typeface="Inter"/>
                <a:cs typeface="Inter"/>
                <a:sym typeface="Inter"/>
              </a:rPr>
              <a:t>"Subtract first to second operand"</a:t>
            </a:r>
            <a:r>
              <a:rPr b="0" i="0" lang="en-IN" sz="2400" u="none" cap="none" strike="noStrike">
                <a:solidFill>
                  <a:srgbClr val="000000"/>
                </a:solidFill>
                <a:latin typeface="Inter"/>
                <a:ea typeface="Inter"/>
                <a:cs typeface="Inter"/>
                <a:sym typeface="Inter"/>
              </a:rPr>
              <a:t>  </a:t>
            </a:r>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INX H          :  </a:t>
            </a:r>
            <a:r>
              <a:rPr b="0" i="0" lang="en-IN" sz="2400" u="none" cap="none" strike="noStrike">
                <a:solidFill>
                  <a:srgbClr val="0000FF"/>
                </a:solidFill>
                <a:latin typeface="Inter"/>
                <a:ea typeface="Inter"/>
                <a:cs typeface="Inter"/>
                <a:sym typeface="Inter"/>
              </a:rPr>
              <a:t>"H-L points 4002H"</a:t>
            </a:r>
            <a:r>
              <a:rPr b="0" i="0" lang="en-IN" sz="2400" u="none" cap="none" strike="noStrike">
                <a:solidFill>
                  <a:srgbClr val="000000"/>
                </a:solidFill>
                <a:latin typeface="Inter"/>
                <a:ea typeface="Inter"/>
                <a:cs typeface="Inter"/>
                <a:sym typeface="Inter"/>
              </a:rPr>
              <a:t>  </a:t>
            </a:r>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MOV M, A       :  </a:t>
            </a:r>
            <a:r>
              <a:rPr b="0" i="0" lang="en-IN" sz="2400" u="none" cap="none" strike="noStrike">
                <a:solidFill>
                  <a:srgbClr val="0000FF"/>
                </a:solidFill>
                <a:latin typeface="Inter"/>
                <a:ea typeface="Inter"/>
                <a:cs typeface="Inter"/>
                <a:sym typeface="Inter"/>
              </a:rPr>
              <a:t>"Store result at 2503H"</a:t>
            </a:r>
            <a:r>
              <a:rPr b="0" i="0" lang="en-IN" sz="2400" u="none" cap="none" strike="noStrike">
                <a:solidFill>
                  <a:srgbClr val="000000"/>
                </a:solidFill>
                <a:latin typeface="Inter"/>
                <a:ea typeface="Inter"/>
                <a:cs typeface="Inter"/>
                <a:sym typeface="Inter"/>
              </a:rPr>
              <a:t>  </a:t>
            </a:r>
            <a:endParaRPr/>
          </a:p>
          <a:p>
            <a:pPr indent="-152400" lvl="0" marL="0" marR="0" rtl="0" algn="l">
              <a:lnSpc>
                <a:spcPct val="100000"/>
              </a:lnSpc>
              <a:spcBef>
                <a:spcPts val="0"/>
              </a:spcBef>
              <a:spcAft>
                <a:spcPts val="0"/>
              </a:spcAft>
              <a:buClr>
                <a:srgbClr val="000000"/>
              </a:buClr>
              <a:buSzPts val="2400"/>
              <a:buFont typeface="Inter"/>
              <a:buAutoNum type="arabicPeriod"/>
            </a:pPr>
            <a:r>
              <a:rPr b="0" i="0" lang="en-IN" sz="2400" u="none" cap="none" strike="noStrike">
                <a:solidFill>
                  <a:srgbClr val="000000"/>
                </a:solidFill>
                <a:latin typeface="Inter"/>
                <a:ea typeface="Inter"/>
                <a:cs typeface="Inter"/>
                <a:sym typeface="Inter"/>
              </a:rPr>
              <a:t>HLT            :  </a:t>
            </a:r>
            <a:r>
              <a:rPr b="0" i="0" lang="en-IN" sz="2400" u="none" cap="none" strike="noStrike">
                <a:solidFill>
                  <a:srgbClr val="0000FF"/>
                </a:solidFill>
                <a:latin typeface="Inter"/>
                <a:ea typeface="Inter"/>
                <a:cs typeface="Inter"/>
                <a:sym typeface="Inter"/>
              </a:rPr>
              <a:t>"Stop"</a:t>
            </a:r>
            <a:r>
              <a:rPr b="0" i="0" lang="en-IN" sz="2400" u="none" cap="none" strike="noStrike">
                <a:solidFill>
                  <a:srgbClr val="000000"/>
                </a:solidFill>
                <a:latin typeface="Inter"/>
                <a:ea typeface="Inter"/>
                <a:cs typeface="Inter"/>
                <a:sym typeface="Inter"/>
              </a:rPr>
              <a:t>  </a:t>
            </a:r>
            <a:endParaRPr b="0" i="0" sz="2400" u="none" cap="none" strike="noStrike">
              <a:solidFill>
                <a:srgbClr val="33333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3600"/>
              <a:buFont typeface="Arial"/>
              <a:buNone/>
            </a:pPr>
            <a:r>
              <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sp>
        <p:nvSpPr>
          <p:cNvPr id="877" name="Google Shape;877;p127"/>
          <p:cNvSpPr txBox="1"/>
          <p:nvPr>
            <p:ph type="title"/>
          </p:nvPr>
        </p:nvSpPr>
        <p:spPr>
          <a:xfrm>
            <a:off x="470512" y="9623"/>
            <a:ext cx="8166100" cy="132343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4400" u="none" cap="none" strike="noStrike">
                <a:solidFill>
                  <a:srgbClr val="610B4B"/>
                </a:solidFill>
                <a:latin typeface="Arial"/>
                <a:ea typeface="Arial"/>
                <a:cs typeface="Arial"/>
                <a:sym typeface="Arial"/>
              </a:rPr>
              <a:t>Add two 16-bits numbers</a:t>
            </a:r>
            <a:br>
              <a:rPr b="0" i="0" lang="en-IN" sz="4400" u="none" cap="none" strike="noStrike">
                <a:solidFill>
                  <a:srgbClr val="610B4B"/>
                </a:solidFill>
                <a:latin typeface="Arial"/>
                <a:ea typeface="Arial"/>
                <a:cs typeface="Arial"/>
                <a:sym typeface="Arial"/>
              </a:rPr>
            </a:br>
            <a:endParaRPr/>
          </a:p>
        </p:txBody>
      </p:sp>
      <p:sp>
        <p:nvSpPr>
          <p:cNvPr id="878" name="Google Shape;878;p127"/>
          <p:cNvSpPr txBox="1"/>
          <p:nvPr>
            <p:ph idx="1" type="body"/>
          </p:nvPr>
        </p:nvSpPr>
        <p:spPr>
          <a:xfrm>
            <a:off x="470512" y="1242519"/>
            <a:ext cx="7772400" cy="4372972"/>
          </a:xfrm>
          <a:prstGeom prst="rect">
            <a:avLst/>
          </a:prstGeom>
          <a:solidFill>
            <a:srgbClr val="FFFFFF"/>
          </a:solidFill>
          <a:ln>
            <a:noFill/>
          </a:ln>
        </p:spPr>
        <p:txBody>
          <a:bodyPr anchorCtr="0" anchor="ctr" bIns="31725" lIns="47600" spcFirstLastPara="1" rIns="91425" wrap="square" tIns="31725">
            <a:spAutoFit/>
          </a:bodyPr>
          <a:lstStyle/>
          <a:p>
            <a:pPr indent="0" lvl="0" marL="0" marR="0" rtl="0" algn="just">
              <a:lnSpc>
                <a:spcPct val="100000"/>
              </a:lnSpc>
              <a:spcBef>
                <a:spcPts val="0"/>
              </a:spcBef>
              <a:spcAft>
                <a:spcPts val="0"/>
              </a:spcAft>
              <a:buClr>
                <a:srgbClr val="333333"/>
              </a:buClr>
              <a:buSzPts val="2400"/>
              <a:buFont typeface="Inter"/>
              <a:buNone/>
            </a:pPr>
            <a:r>
              <a:rPr b="0" i="0" lang="en-IN" sz="2400" u="none" cap="none" strike="noStrike">
                <a:solidFill>
                  <a:srgbClr val="333333"/>
                </a:solidFill>
                <a:latin typeface="Inter"/>
                <a:ea typeface="Inter"/>
                <a:cs typeface="Inter"/>
                <a:sym typeface="Inter"/>
              </a:rPr>
              <a:t>Add the 16-bit number in memory locations 2501H and 2502H to the 16-bit number in memory locations 2503H and 2504H. The most significant eight bits of the two numbers to be added are in memory locations 2502H and 4004H. Store the result in memory locations 2505H and 2506H with the most significant byte in memory location 2506H.</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333333"/>
              </a:buClr>
              <a:buSzPts val="2400"/>
              <a:buFont typeface="Inter"/>
              <a:buNone/>
            </a:pPr>
            <a:r>
              <a:rPr b="1" i="0" lang="en-IN" sz="2400" u="none" cap="none" strike="noStrike">
                <a:solidFill>
                  <a:srgbClr val="333333"/>
                </a:solidFill>
                <a:latin typeface="Inter"/>
                <a:ea typeface="Inter"/>
                <a:cs typeface="Inter"/>
                <a:sym typeface="Inter"/>
              </a:rPr>
              <a:t>Example</a:t>
            </a:r>
            <a:endParaRPr b="0" i="0" sz="1050" u="none" cap="none" strike="noStrike">
              <a:solidFill>
                <a:schemeClr val="dk1"/>
              </a:solidFill>
              <a:latin typeface="Arial"/>
              <a:ea typeface="Arial"/>
              <a:cs typeface="Arial"/>
              <a:sym typeface="Arial"/>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(2501H) = 15H </a:t>
            </a:r>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(2502H) = 1CH </a:t>
            </a:r>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(2503H) = B7H </a:t>
            </a:r>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(2504H) = 5AH </a:t>
            </a:r>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Result = 1C15 + 5AB7H = 76CCH </a:t>
            </a:r>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(2505H) = CCH </a:t>
            </a:r>
            <a:endParaRPr/>
          </a:p>
          <a:p>
            <a:pPr indent="0" lvl="0" marL="0" marR="0" rtl="0" algn="just">
              <a:lnSpc>
                <a:spcPct val="100000"/>
              </a:lnSpc>
              <a:spcBef>
                <a:spcPts val="0"/>
              </a:spcBef>
              <a:spcAft>
                <a:spcPts val="0"/>
              </a:spcAft>
              <a:buClr>
                <a:srgbClr val="333333"/>
              </a:buClr>
              <a:buSzPts val="1600"/>
              <a:buFont typeface="Arimo"/>
              <a:buNone/>
            </a:pPr>
            <a:r>
              <a:rPr b="0" i="0" lang="en-IN" sz="1600" u="none" cap="none" strike="noStrike">
                <a:solidFill>
                  <a:srgbClr val="333333"/>
                </a:solidFill>
                <a:latin typeface="Arimo"/>
                <a:ea typeface="Arimo"/>
                <a:cs typeface="Arimo"/>
                <a:sym typeface="Arimo"/>
              </a:rPr>
              <a:t>(2506H) = 76H</a:t>
            </a:r>
            <a:endParaRPr b="0" i="0" sz="3600" u="none" cap="none" strike="noStrike">
              <a:solidFill>
                <a:schemeClr val="dk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28"/>
          <p:cNvSpPr txBox="1"/>
          <p:nvPr>
            <p:ph type="title"/>
          </p:nvPr>
        </p:nvSpPr>
        <p:spPr>
          <a:xfrm>
            <a:off x="470512" y="9623"/>
            <a:ext cx="8166100" cy="95410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Program</a:t>
            </a:r>
            <a:br>
              <a:rPr b="1" i="0" lang="en-IN">
                <a:solidFill>
                  <a:srgbClr val="333333"/>
                </a:solidFill>
                <a:latin typeface="Inter"/>
                <a:ea typeface="Inter"/>
                <a:cs typeface="Inter"/>
                <a:sym typeface="Inter"/>
              </a:rPr>
            </a:br>
            <a:r>
              <a:rPr b="1" i="0" lang="en-IN" sz="1800">
                <a:solidFill>
                  <a:srgbClr val="333333"/>
                </a:solidFill>
                <a:latin typeface="Inter"/>
                <a:ea typeface="Inter"/>
                <a:cs typeface="Inter"/>
                <a:sym typeface="Inter"/>
              </a:rPr>
              <a:t>Add two 16-bits number with ADD and ADC instruction</a:t>
            </a:r>
            <a:endParaRPr/>
          </a:p>
        </p:txBody>
      </p:sp>
      <p:sp>
        <p:nvSpPr>
          <p:cNvPr id="884" name="Google Shape;884;p128"/>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LHLD 2501H   : </a:t>
            </a:r>
            <a:r>
              <a:rPr b="0" i="0" lang="en-IN">
                <a:solidFill>
                  <a:srgbClr val="0000FF"/>
                </a:solidFill>
                <a:latin typeface="Inter"/>
                <a:ea typeface="Inter"/>
                <a:cs typeface="Inter"/>
                <a:sym typeface="Inter"/>
              </a:rPr>
              <a:t>"Get 1st 16-bit number in H-L pair"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XCHG         : </a:t>
            </a:r>
            <a:r>
              <a:rPr b="0" i="0" lang="en-IN">
                <a:solidFill>
                  <a:srgbClr val="0000FF"/>
                </a:solidFill>
                <a:latin typeface="Inter"/>
                <a:ea typeface="Inter"/>
                <a:cs typeface="Inter"/>
                <a:sym typeface="Inter"/>
              </a:rPr>
              <a:t>"Save 1st 16-bit number in DE"</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LHLD 2503H   : </a:t>
            </a:r>
            <a:r>
              <a:rPr b="0" i="0" lang="en-IN">
                <a:solidFill>
                  <a:srgbClr val="0000FF"/>
                </a:solidFill>
                <a:latin typeface="Inter"/>
                <a:ea typeface="Inter"/>
                <a:cs typeface="Inter"/>
                <a:sym typeface="Inter"/>
              </a:rPr>
              <a:t>"Get 2nd 16-bit number in H-L pair"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E     : </a:t>
            </a:r>
            <a:r>
              <a:rPr b="0" i="0" lang="en-IN">
                <a:solidFill>
                  <a:srgbClr val="0000FF"/>
                </a:solidFill>
                <a:latin typeface="Inter"/>
                <a:ea typeface="Inter"/>
                <a:cs typeface="Inter"/>
                <a:sym typeface="Inter"/>
              </a:rPr>
              <a:t>"Get lower byte of the 1st number"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ADD L        : </a:t>
            </a:r>
            <a:r>
              <a:rPr b="0" i="0" lang="en-IN">
                <a:solidFill>
                  <a:srgbClr val="0000FF"/>
                </a:solidFill>
                <a:latin typeface="Inter"/>
                <a:ea typeface="Inter"/>
                <a:cs typeface="Inter"/>
                <a:sym typeface="Inter"/>
              </a:rPr>
              <a:t>"Add lower byte of the 2nd number"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L, A     : </a:t>
            </a:r>
            <a:r>
              <a:rPr b="0" i="0" lang="en-IN">
                <a:solidFill>
                  <a:srgbClr val="0000FF"/>
                </a:solidFill>
                <a:latin typeface="Inter"/>
                <a:ea typeface="Inter"/>
                <a:cs typeface="Inter"/>
                <a:sym typeface="Inter"/>
              </a:rPr>
              <a:t>"Store result in L-register"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D     : </a:t>
            </a:r>
            <a:r>
              <a:rPr b="0" i="0" lang="en-IN">
                <a:solidFill>
                  <a:srgbClr val="0000FF"/>
                </a:solidFill>
                <a:latin typeface="Inter"/>
                <a:ea typeface="Inter"/>
                <a:cs typeface="Inter"/>
                <a:sym typeface="Inter"/>
              </a:rPr>
              <a:t>"Get higher byte of the 1st number"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ADC H        : </a:t>
            </a:r>
            <a:r>
              <a:rPr b="0" i="0" lang="en-IN">
                <a:solidFill>
                  <a:srgbClr val="0000FF"/>
                </a:solidFill>
                <a:latin typeface="Inter"/>
                <a:ea typeface="Inter"/>
                <a:cs typeface="Inter"/>
                <a:sym typeface="Inter"/>
              </a:rPr>
              <a:t>"Add higher byte of the 2nd number with CARRY"</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H, A     : </a:t>
            </a:r>
            <a:r>
              <a:rPr b="0" i="0" lang="en-IN">
                <a:solidFill>
                  <a:srgbClr val="0000FF"/>
                </a:solidFill>
                <a:latin typeface="Inter"/>
                <a:ea typeface="Inter"/>
                <a:cs typeface="Inter"/>
                <a:sym typeface="Inter"/>
              </a:rPr>
              <a:t>"Store result in H-register"</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SHLD 4004H   : </a:t>
            </a:r>
            <a:r>
              <a:rPr b="0" i="0" lang="en-IN">
                <a:solidFill>
                  <a:srgbClr val="0000FF"/>
                </a:solidFill>
                <a:latin typeface="Inter"/>
                <a:ea typeface="Inter"/>
                <a:cs typeface="Inter"/>
                <a:sym typeface="Inter"/>
              </a:rPr>
              <a:t>"Store 16-bit result in memory locations 2505H and 2506H"</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HLT          : </a:t>
            </a:r>
            <a:r>
              <a:rPr b="0" i="0" lang="en-IN">
                <a:solidFill>
                  <a:srgbClr val="0000FF"/>
                </a:solidFill>
                <a:latin typeface="Inter"/>
                <a:ea typeface="Inter"/>
                <a:cs typeface="Inter"/>
                <a:sym typeface="Inter"/>
              </a:rPr>
              <a:t>"Stop"</a:t>
            </a:r>
            <a:r>
              <a:rPr b="0" i="0" lang="en-IN">
                <a:solidFill>
                  <a:srgbClr val="000000"/>
                </a:solidFill>
                <a:latin typeface="Inter"/>
                <a:ea typeface="Inter"/>
                <a:cs typeface="Inter"/>
                <a:sym typeface="Inter"/>
              </a:rPr>
              <a:t>   </a:t>
            </a:r>
            <a:endParaRPr/>
          </a:p>
          <a:p>
            <a:pPr indent="0" lvl="0" marL="0" rtl="0" algn="l">
              <a:spcBef>
                <a:spcPts val="0"/>
              </a:spcBef>
              <a:spcAft>
                <a:spcPts val="0"/>
              </a:spcAft>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9"/>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Project: Fire Detection</a:t>
            </a:r>
            <a:br>
              <a:rPr b="0" i="0" lang="en-IN">
                <a:solidFill>
                  <a:srgbClr val="610B38"/>
                </a:solidFill>
                <a:latin typeface="Arial"/>
                <a:ea typeface="Arial"/>
                <a:cs typeface="Arial"/>
                <a:sym typeface="Arial"/>
              </a:rPr>
            </a:br>
            <a:endParaRPr/>
          </a:p>
        </p:txBody>
      </p:sp>
      <p:sp>
        <p:nvSpPr>
          <p:cNvPr id="890" name="Google Shape;890;p129"/>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Fire Sense using 8051 Microcontroller and Flame Sensor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To avoid all the problems mentioned about the current fire fighting system and to have a better and reliable security system against fire accidents. There is used fire sensor which senses fire. If fire start, motor turn ON. If there is not firing, motor is turn OFF.</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REQUIREMENTS: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MICROCONTROLLER 89C2051 (8051)</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CRYSTAL OSCILLATOR</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RESISTORS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DIODES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TRANSFORMER</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CAPACITORS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CONNECTORS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DC MOTOR</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RELAY</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BUZZER</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FLAME SENSOR</a:t>
            </a:r>
            <a:endParaRPr/>
          </a:p>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Microprocessor</a:t>
            </a:r>
            <a:br>
              <a:rPr b="0" i="0" lang="en-IN">
                <a:solidFill>
                  <a:srgbClr val="610B38"/>
                </a:solidFill>
                <a:latin typeface="Arial"/>
                <a:ea typeface="Arial"/>
                <a:cs typeface="Arial"/>
                <a:sym typeface="Arial"/>
              </a:rPr>
            </a:br>
            <a:br>
              <a:rPr lang="en-IN"/>
            </a:br>
            <a:endParaRPr/>
          </a:p>
        </p:txBody>
      </p:sp>
      <p:sp>
        <p:nvSpPr>
          <p:cNvPr id="129" name="Google Shape;129;p13"/>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processor in Embedded System" id="130" name="Google Shape;130;p13"/>
          <p:cNvPicPr preferRelativeResize="0"/>
          <p:nvPr/>
        </p:nvPicPr>
        <p:blipFill rotWithShape="1">
          <a:blip r:embed="rId3">
            <a:alphaModFix/>
          </a:blip>
          <a:srcRect b="0" l="0" r="0" t="0"/>
          <a:stretch/>
        </p:blipFill>
        <p:spPr>
          <a:xfrm>
            <a:off x="2843213" y="1795463"/>
            <a:ext cx="3457575" cy="3267075"/>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Aim of the Project</a:t>
            </a:r>
            <a:endParaRPr/>
          </a:p>
        </p:txBody>
      </p:sp>
      <p:sp>
        <p:nvSpPr>
          <p:cNvPr id="896" name="Google Shape;896;p130"/>
          <p:cNvSpPr txBox="1"/>
          <p:nvPr>
            <p:ph idx="1" type="body"/>
          </p:nvPr>
        </p:nvSpPr>
        <p:spPr>
          <a:xfrm>
            <a:off x="220860" y="1524000"/>
            <a:ext cx="8660765" cy="304698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Aim of the Project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Our aim is to design such project that sense fire. When there will be firing, motor will turn ON and water is start otherwise motor will be turn OFF.</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places where such systems were installed it was seldom observed that they posed more problems than solutions. For example, many times the sprinklers went off because of the smoke caused by some harmless reason thereby creating a lot of mess and nuisance even when there was no fire. Thus a problem of false alarm was there. Not only this, in places like offices, museums, etc. sometimes when a small fire broke out, the damage caused by the water sprinklers, by spoiling the important paperwork, electronic items or pieces of art and history, was more than what the fire could have caused.</a:t>
            </a:r>
            <a:endParaRPr/>
          </a:p>
          <a:p>
            <a:pPr indent="0" lvl="0" marL="0" rtl="0" algn="l">
              <a:spcBef>
                <a:spcPts val="0"/>
              </a:spcBef>
              <a:spcAft>
                <a:spcPts val="0"/>
              </a:spcAft>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3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Block Diagram</a:t>
            </a:r>
            <a:br>
              <a:rPr b="0" i="0" lang="en-IN">
                <a:solidFill>
                  <a:srgbClr val="610B38"/>
                </a:solidFill>
                <a:latin typeface="Arial"/>
                <a:ea typeface="Arial"/>
                <a:cs typeface="Arial"/>
                <a:sym typeface="Arial"/>
              </a:rPr>
            </a:br>
            <a:endParaRPr/>
          </a:p>
        </p:txBody>
      </p:sp>
      <p:sp>
        <p:nvSpPr>
          <p:cNvPr id="902" name="Google Shape;902;p131"/>
          <p:cNvSpPr txBox="1"/>
          <p:nvPr>
            <p:ph idx="1" type="body"/>
          </p:nvPr>
        </p:nvSpPr>
        <p:spPr>
          <a:xfrm>
            <a:off x="220860" y="1524000"/>
            <a:ext cx="8660765" cy="55399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Consider the block diagram of fire sensing circuit using microcontroller and flame sensor as key component is:-</a:t>
            </a:r>
            <a:endParaRPr/>
          </a:p>
        </p:txBody>
      </p:sp>
      <p:pic>
        <p:nvPicPr>
          <p:cNvPr descr="Embedded System Project1 " id="903" name="Google Shape;903;p131"/>
          <p:cNvPicPr preferRelativeResize="0"/>
          <p:nvPr/>
        </p:nvPicPr>
        <p:blipFill rotWithShape="1">
          <a:blip r:embed="rId3">
            <a:alphaModFix/>
          </a:blip>
          <a:srcRect b="0" l="0" r="0" t="0"/>
          <a:stretch/>
        </p:blipFill>
        <p:spPr>
          <a:xfrm>
            <a:off x="2133600" y="2362200"/>
            <a:ext cx="4610100" cy="37433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3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Working of the Project</a:t>
            </a:r>
            <a:br>
              <a:rPr b="0" i="0" lang="en-IN">
                <a:solidFill>
                  <a:srgbClr val="610B38"/>
                </a:solidFill>
                <a:latin typeface="Arial"/>
                <a:ea typeface="Arial"/>
                <a:cs typeface="Arial"/>
                <a:sym typeface="Arial"/>
              </a:rPr>
            </a:br>
            <a:br>
              <a:rPr lang="en-IN"/>
            </a:br>
            <a:endParaRPr/>
          </a:p>
        </p:txBody>
      </p:sp>
      <p:sp>
        <p:nvSpPr>
          <p:cNvPr id="909" name="Google Shape;909;p132"/>
          <p:cNvSpPr txBox="1"/>
          <p:nvPr>
            <p:ph idx="1" type="body"/>
          </p:nvPr>
        </p:nvSpPr>
        <p:spPr>
          <a:xfrm>
            <a:off x="178435" y="762000"/>
            <a:ext cx="8660765" cy="83099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This project comprises microcontroller one is for decision making. Fire sensor is for sensing fire. There is used fire sensor which senses fire. If fire start, motor turn ON. If there is not firing, motor is turn OFF. In this project we use 89c2051.</a:t>
            </a:r>
            <a:endParaRPr/>
          </a:p>
        </p:txBody>
      </p:sp>
      <p:pic>
        <p:nvPicPr>
          <p:cNvPr descr="Embedded System Project2 " id="910" name="Google Shape;910;p132"/>
          <p:cNvPicPr preferRelativeResize="0"/>
          <p:nvPr/>
        </p:nvPicPr>
        <p:blipFill rotWithShape="1">
          <a:blip r:embed="rId3">
            <a:alphaModFix/>
          </a:blip>
          <a:srcRect b="0" l="0" r="0" t="0"/>
          <a:stretch/>
        </p:blipFill>
        <p:spPr>
          <a:xfrm>
            <a:off x="324473" y="1631097"/>
            <a:ext cx="8368688" cy="5531703"/>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3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Circuit Description</a:t>
            </a:r>
            <a:br>
              <a:rPr b="0" i="0" lang="en-IN">
                <a:solidFill>
                  <a:srgbClr val="610B4B"/>
                </a:solidFill>
                <a:latin typeface="Arial"/>
                <a:ea typeface="Arial"/>
                <a:cs typeface="Arial"/>
                <a:sym typeface="Arial"/>
              </a:rPr>
            </a:br>
            <a:endParaRPr/>
          </a:p>
        </p:txBody>
      </p:sp>
      <p:sp>
        <p:nvSpPr>
          <p:cNvPr id="916" name="Google Shape;916;p133"/>
          <p:cNvSpPr txBox="1"/>
          <p:nvPr>
            <p:ph idx="1" type="body"/>
          </p:nvPr>
        </p:nvSpPr>
        <p:spPr>
          <a:xfrm>
            <a:off x="152400" y="664546"/>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POWER SUPPLY SECTION:</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RLMT Connector-</a:t>
            </a:r>
            <a:r>
              <a:rPr b="0" i="0" lang="en-IN">
                <a:solidFill>
                  <a:srgbClr val="000000"/>
                </a:solidFill>
                <a:latin typeface="Inter"/>
                <a:ea typeface="Inter"/>
                <a:cs typeface="Inter"/>
                <a:sym typeface="Inter"/>
              </a:rPr>
              <a:t> It is a connector used to connect the step down transformer to the bridge rectifier.</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Capacitor-</a:t>
            </a:r>
            <a:r>
              <a:rPr b="0" i="0" lang="en-IN">
                <a:solidFill>
                  <a:srgbClr val="000000"/>
                </a:solidFill>
                <a:latin typeface="Inter"/>
                <a:ea typeface="Inter"/>
                <a:cs typeface="Inter"/>
                <a:sym typeface="Inter"/>
              </a:rPr>
              <a:t> It is an electrolytic capacitor of rating 1000M/35V used to remove the ripples. Capacitor is the component used to pass the ac and block the dc.</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Regulator-</a:t>
            </a:r>
            <a:r>
              <a:rPr b="0" i="0" lang="en-IN">
                <a:solidFill>
                  <a:srgbClr val="000000"/>
                </a:solidFill>
                <a:latin typeface="Inter"/>
                <a:ea typeface="Inter"/>
                <a:cs typeface="Inter"/>
                <a:sym typeface="Inter"/>
              </a:rPr>
              <a:t> LM7805 is used to give a fixed 5v regulated supply.</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Capacitor-</a:t>
            </a:r>
            <a:r>
              <a:rPr b="0" i="0" lang="en-IN">
                <a:solidFill>
                  <a:srgbClr val="000000"/>
                </a:solidFill>
                <a:latin typeface="Inter"/>
                <a:ea typeface="Inter"/>
                <a:cs typeface="Inter"/>
                <a:sym typeface="Inter"/>
              </a:rPr>
              <a:t> It is again an electrolytic capacitor 10M/65v used for filtering to give pure dc.</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Capacitor-</a:t>
            </a:r>
            <a:r>
              <a:rPr b="0" i="0" lang="en-IN">
                <a:solidFill>
                  <a:srgbClr val="000000"/>
                </a:solidFill>
                <a:latin typeface="Inter"/>
                <a:ea typeface="Inter"/>
                <a:cs typeface="Inter"/>
                <a:sym typeface="Inter"/>
              </a:rPr>
              <a:t> It is a ceramic capacitor used to remove the spikes generated when frequency is high (spikes). So the output of supply section is 5v regulated dc.</a:t>
            </a:r>
            <a:endParaRPr/>
          </a:p>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3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Microcontroller Section</a:t>
            </a:r>
            <a:br>
              <a:rPr b="0" i="0" lang="en-IN">
                <a:solidFill>
                  <a:srgbClr val="610B38"/>
                </a:solidFill>
                <a:latin typeface="Arial"/>
                <a:ea typeface="Arial"/>
                <a:cs typeface="Arial"/>
                <a:sym typeface="Arial"/>
              </a:rPr>
            </a:br>
            <a:endParaRPr/>
          </a:p>
        </p:txBody>
      </p:sp>
      <p:sp>
        <p:nvSpPr>
          <p:cNvPr id="922" name="Google Shape;922;p134"/>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+5v supply-</a:t>
            </a:r>
            <a:r>
              <a:rPr b="0" i="0" lang="en-IN">
                <a:solidFill>
                  <a:srgbClr val="000000"/>
                </a:solidFill>
                <a:latin typeface="Inter"/>
                <a:ea typeface="Inter"/>
                <a:cs typeface="Inter"/>
                <a:sym typeface="Inter"/>
              </a:rPr>
              <a:t>This +5v supply is required for the controller to get start which is provided from the power supply section. This supply is provided at pin no. 20 of the 89c2051 controller.</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Crystal Oscillator-</a:t>
            </a:r>
            <a:r>
              <a:rPr b="0" i="0" lang="en-IN">
                <a:solidFill>
                  <a:srgbClr val="000000"/>
                </a:solidFill>
                <a:latin typeface="Inter"/>
                <a:ea typeface="Inter"/>
                <a:cs typeface="Inter"/>
                <a:sym typeface="Inter"/>
              </a:rPr>
              <a:t> A crystal oscillator of 12 MHz is connected at pin no.5, x1 and pin no.4, x2 to generate the frequency for the controller. The crystal oscillator works on piezoelectric effect. The clock generated is used to determine the processing speed of the controller. Two capacitors are also connected one end with the oscillator while the other end is connected with the ground.</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Reset section-</a:t>
            </a:r>
            <a:r>
              <a:rPr b="0" i="0" lang="en-IN">
                <a:solidFill>
                  <a:srgbClr val="000000"/>
                </a:solidFill>
                <a:latin typeface="Inter"/>
                <a:ea typeface="Inter"/>
                <a:cs typeface="Inter"/>
                <a:sym typeface="Inter"/>
              </a:rPr>
              <a:t> It consists of an RC network consisting of capacitor and one resistance of 1k. This section is used to reset the controller connected at pin no.1 of AT89c2051.</a:t>
            </a:r>
            <a:endParaRPr/>
          </a:p>
          <a:p>
            <a:pPr indent="0" lvl="0" marL="0" rtl="0" algn="l">
              <a:spcBef>
                <a:spcPts val="0"/>
              </a:spcBef>
              <a:spcAft>
                <a:spcPts val="0"/>
              </a:spcAft>
              <a:buNone/>
            </a:pPr>
            <a:r>
              <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3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Source Code:</a:t>
            </a:r>
            <a:endParaRPr/>
          </a:p>
        </p:txBody>
      </p:sp>
      <p:sp>
        <p:nvSpPr>
          <p:cNvPr id="928" name="Google Shape;928;p135"/>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INCLUDE 89c51.mc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main: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JNB p3.4,la1        // At Port 3.4 Flame Sensor is Connected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SETB   p3.7        // At port 3.7 Water Sprinkler Motor is Connected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Jmp main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la1: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CLR p3.7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JMP     main  </a:t>
            </a:r>
            <a:endParaRPr/>
          </a:p>
          <a:p>
            <a:pPr indent="0" lvl="0" marL="0" rtl="0" algn="l">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136"/>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Project: RFID Based Attendance System</a:t>
            </a:r>
            <a:br>
              <a:rPr b="0" i="0" lang="en-IN">
                <a:solidFill>
                  <a:srgbClr val="610B38"/>
                </a:solidFill>
                <a:latin typeface="Arial"/>
                <a:ea typeface="Arial"/>
                <a:cs typeface="Arial"/>
                <a:sym typeface="Arial"/>
              </a:rPr>
            </a:br>
            <a:endParaRPr/>
          </a:p>
        </p:txBody>
      </p:sp>
      <p:sp>
        <p:nvSpPr>
          <p:cNvPr id="934" name="Google Shape;934;p136"/>
          <p:cNvSpPr txBox="1"/>
          <p:nvPr>
            <p:ph idx="1" type="body"/>
          </p:nvPr>
        </p:nvSpPr>
        <p:spPr>
          <a:xfrm>
            <a:off x="220860" y="1524000"/>
            <a:ext cx="8660765" cy="221599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RFID Based Attendance System Using 8051 Microcontroller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Nowadays, attendance in schools and colleges is based on paper. Sometimes this process causes errors and takes more time.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This project uses RFID technology for making a note of every student entering in a classroom and also calculates the time resides in a class.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this system every student is allotted with an RFID tag. The attendance can be done by placing card near RFID reader.</a:t>
            </a:r>
            <a:endParaRPr/>
          </a:p>
          <a:p>
            <a:pPr indent="0" lvl="0" marL="0" rtl="0" algn="l">
              <a:spcBef>
                <a:spcPts val="0"/>
              </a:spcBef>
              <a:spcAft>
                <a:spcPts val="0"/>
              </a:spcAft>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137"/>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What is RFID?</a:t>
            </a:r>
            <a:br>
              <a:rPr b="0" i="0" lang="en-IN">
                <a:solidFill>
                  <a:srgbClr val="610B38"/>
                </a:solidFill>
                <a:latin typeface="Arial"/>
                <a:ea typeface="Arial"/>
                <a:cs typeface="Arial"/>
                <a:sym typeface="Arial"/>
              </a:rPr>
            </a:br>
            <a:endParaRPr/>
          </a:p>
        </p:txBody>
      </p:sp>
      <p:sp>
        <p:nvSpPr>
          <p:cNvPr id="940" name="Google Shape;940;p137"/>
          <p:cNvSpPr txBox="1"/>
          <p:nvPr>
            <p:ph idx="1" type="body"/>
          </p:nvPr>
        </p:nvSpPr>
        <p:spPr>
          <a:xfrm>
            <a:off x="220860" y="1524000"/>
            <a:ext cx="8660765" cy="221599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Radio Frequency Identification (RFID) is an electronic device which includes a small antenna and a chip. This device is used for transmitting information between reader and RFID tag using radio frequency electromagnetic fields.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operating frequency ranges of these devices include low, mid and high ranges. The low frequency range is from 30 KHz to 500 KHz, middle frequency range is from 500 KHz to 900 KHz and high frequency range is from 2.4 MHz to 2.5 MHz</a:t>
            </a:r>
            <a:endParaRPr/>
          </a:p>
          <a:p>
            <a:pPr indent="0" lvl="0" marL="0" rtl="0" algn="l">
              <a:spcBef>
                <a:spcPts val="0"/>
              </a:spcBef>
              <a:spcAft>
                <a:spcPts val="0"/>
              </a:spcAft>
              <a:buNone/>
            </a:pPr>
            <a:br>
              <a:rPr lang="en-IN"/>
            </a:br>
            <a:endParaRPr/>
          </a:p>
        </p:txBody>
      </p:sp>
      <p:pic>
        <p:nvPicPr>
          <p:cNvPr descr="Embedded System Project3" id="941" name="Google Shape;941;p137"/>
          <p:cNvPicPr preferRelativeResize="0"/>
          <p:nvPr/>
        </p:nvPicPr>
        <p:blipFill rotWithShape="1">
          <a:blip r:embed="rId3">
            <a:alphaModFix/>
          </a:blip>
          <a:srcRect b="0" l="0" r="0" t="0"/>
          <a:stretch/>
        </p:blipFill>
        <p:spPr>
          <a:xfrm>
            <a:off x="3562350" y="3759041"/>
            <a:ext cx="2019300" cy="22955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45" name="Shape 945"/>
        <p:cNvGrpSpPr/>
        <p:nvPr/>
      </p:nvGrpSpPr>
      <p:grpSpPr>
        <a:xfrm>
          <a:off x="0" y="0"/>
          <a:ext cx="0" cy="0"/>
          <a:chOff x="0" y="0"/>
          <a:chExt cx="0" cy="0"/>
        </a:xfrm>
      </p:grpSpPr>
      <p:sp>
        <p:nvSpPr>
          <p:cNvPr id="946" name="Google Shape;946;p138"/>
          <p:cNvSpPr txBox="1"/>
          <p:nvPr>
            <p:ph type="title"/>
          </p:nvPr>
        </p:nvSpPr>
        <p:spPr>
          <a:xfrm>
            <a:off x="657519" y="741391"/>
            <a:ext cx="3448311" cy="1616203"/>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None/>
            </a:pPr>
            <a:r>
              <a:rPr b="0" i="0" lang="en-IN" sz="2800">
                <a:latin typeface="Arial"/>
                <a:ea typeface="Arial"/>
                <a:cs typeface="Arial"/>
                <a:sym typeface="Arial"/>
              </a:rPr>
              <a:t>Block Diagram of RFID Based Attendance system</a:t>
            </a:r>
            <a:br>
              <a:rPr b="0" i="0" lang="en-IN" sz="2800">
                <a:latin typeface="Arial"/>
                <a:ea typeface="Arial"/>
                <a:cs typeface="Arial"/>
                <a:sym typeface="Arial"/>
              </a:rPr>
            </a:br>
            <a:endParaRPr sz="2800"/>
          </a:p>
        </p:txBody>
      </p:sp>
      <p:sp>
        <p:nvSpPr>
          <p:cNvPr id="947" name="Google Shape;947;p138"/>
          <p:cNvSpPr txBox="1"/>
          <p:nvPr>
            <p:ph idx="1" type="body"/>
          </p:nvPr>
        </p:nvSpPr>
        <p:spPr>
          <a:xfrm>
            <a:off x="657519" y="2533476"/>
            <a:ext cx="3448310" cy="3447832"/>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None/>
            </a:pPr>
            <a:r>
              <a:rPr b="0" i="0" lang="en-IN" sz="1700">
                <a:latin typeface="Inter"/>
                <a:ea typeface="Inter"/>
                <a:cs typeface="Inter"/>
                <a:sym typeface="Inter"/>
              </a:rPr>
              <a:t>The attendance system in most of schools and colleges is mostly documented based. For automatic attendance system a wireless technology based RFID system is proposed. Every student is provided with an RFID tag, which uses inbuilt IC for storing and processing the information.</a:t>
            </a:r>
            <a:endParaRPr/>
          </a:p>
          <a:p>
            <a:pPr indent="0" lvl="0" marL="0" rtl="0" algn="l">
              <a:lnSpc>
                <a:spcPct val="90000"/>
              </a:lnSpc>
              <a:spcBef>
                <a:spcPts val="600"/>
              </a:spcBef>
              <a:spcAft>
                <a:spcPts val="0"/>
              </a:spcAft>
              <a:buNone/>
            </a:pPr>
            <a:r>
              <a:rPr b="0" i="0" lang="en-IN" sz="1700">
                <a:latin typeface="Inter"/>
                <a:ea typeface="Inter"/>
                <a:cs typeface="Inter"/>
                <a:sym typeface="Inter"/>
              </a:rPr>
              <a:t>The block diagram of this system includes preset circuit, a microcontroller, an oscillator circuit, LCD display and an RFID reader.</a:t>
            </a:r>
            <a:endParaRPr/>
          </a:p>
          <a:p>
            <a:pPr indent="0" lvl="0" marL="0" rtl="0" algn="l">
              <a:lnSpc>
                <a:spcPct val="90000"/>
              </a:lnSpc>
              <a:spcBef>
                <a:spcPts val="600"/>
              </a:spcBef>
              <a:spcAft>
                <a:spcPts val="0"/>
              </a:spcAft>
              <a:buNone/>
            </a:pPr>
            <a:r>
              <a:t/>
            </a:r>
            <a:endParaRPr sz="1700"/>
          </a:p>
        </p:txBody>
      </p:sp>
      <p:pic>
        <p:nvPicPr>
          <p:cNvPr descr="Embedded System Project4" id="948" name="Google Shape;948;p138"/>
          <p:cNvPicPr preferRelativeResize="0"/>
          <p:nvPr/>
        </p:nvPicPr>
        <p:blipFill rotWithShape="1">
          <a:blip r:embed="rId3">
            <a:alphaModFix/>
          </a:blip>
          <a:srcRect b="0" l="0" r="0" t="0"/>
          <a:stretch/>
        </p:blipFill>
        <p:spPr>
          <a:xfrm>
            <a:off x="4105830" y="741391"/>
            <a:ext cx="4657170" cy="5278409"/>
          </a:xfrm>
          <a:prstGeom prst="rect">
            <a:avLst/>
          </a:prstGeom>
          <a:noFill/>
          <a:ln>
            <a:noFill/>
          </a:ln>
        </p:spPr>
      </p:pic>
      <p:grpSp>
        <p:nvGrpSpPr>
          <p:cNvPr id="949" name="Google Shape;949;p138"/>
          <p:cNvGrpSpPr/>
          <p:nvPr/>
        </p:nvGrpSpPr>
        <p:grpSpPr>
          <a:xfrm>
            <a:off x="-3768" y="6737718"/>
            <a:ext cx="9155399" cy="123363"/>
            <a:chOff x="-5025" y="6737718"/>
            <a:chExt cx="12207200" cy="123363"/>
          </a:xfrm>
        </p:grpSpPr>
        <p:sp>
          <p:nvSpPr>
            <p:cNvPr id="950" name="Google Shape;950;p138"/>
            <p:cNvSpPr/>
            <p:nvPr/>
          </p:nvSpPr>
          <p:spPr>
            <a:xfrm flipH="1" rot="5400000">
              <a:off x="6036894" y="695800"/>
              <a:ext cx="123362" cy="12207199"/>
            </a:xfrm>
            <a:prstGeom prst="rect">
              <a:avLst/>
            </a:prstGeom>
            <a:gradFill>
              <a:gsLst>
                <a:gs pos="0">
                  <a:schemeClr val="accent5"/>
                </a:gs>
                <a:gs pos="100000">
                  <a:schemeClr val="accent2"/>
                </a:gs>
              </a:gsLst>
              <a:lin ang="1800000" scaled="0"/>
            </a:gra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951" name="Google Shape;951;p138"/>
            <p:cNvSpPr/>
            <p:nvPr/>
          </p:nvSpPr>
          <p:spPr>
            <a:xfrm rot="-5400000">
              <a:off x="9176406" y="3835311"/>
              <a:ext cx="123362" cy="5928176"/>
            </a:xfrm>
            <a:prstGeom prst="rect">
              <a:avLst/>
            </a:prstGeom>
            <a:gradFill>
              <a:gsLst>
                <a:gs pos="0">
                  <a:srgbClr val="4BACC6">
                    <a:alpha val="0"/>
                  </a:srgbClr>
                </a:gs>
                <a:gs pos="19000">
                  <a:srgbClr val="4BACC6">
                    <a:alpha val="0"/>
                  </a:srgbClr>
                </a:gs>
                <a:gs pos="100000">
                  <a:srgbClr val="92CCDC"/>
                </a:gs>
              </a:gsLst>
              <a:lin ang="600000" scaled="0"/>
            </a:gra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39"/>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957" name="Google Shape;957;p139"/>
          <p:cNvSpPr txBox="1"/>
          <p:nvPr>
            <p:ph idx="1" type="body"/>
          </p:nvPr>
        </p:nvSpPr>
        <p:spPr>
          <a:xfrm>
            <a:off x="220860" y="1524000"/>
            <a:ext cx="8660765" cy="3600986"/>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Microcontroller</a:t>
            </a:r>
            <a:r>
              <a:rPr b="0" i="0" lang="en-IN">
                <a:solidFill>
                  <a:srgbClr val="000000"/>
                </a:solidFill>
                <a:latin typeface="Inter"/>
                <a:ea typeface="Inter"/>
                <a:cs typeface="Inter"/>
                <a:sym typeface="Inter"/>
              </a:rPr>
              <a:t>-The microcontroller used in a RFID based attendance system is AT89C52 from the family of 8051. It includes 4-I/O ports and 40-pins.</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Oscillator Circuit</a:t>
            </a:r>
            <a:r>
              <a:rPr b="0" i="0" lang="en-IN">
                <a:solidFill>
                  <a:srgbClr val="000000"/>
                </a:solidFill>
                <a:latin typeface="Inter"/>
                <a:ea typeface="Inter"/>
                <a:cs typeface="Inter"/>
                <a:sym typeface="Inter"/>
              </a:rPr>
              <a:t>-Oscillator circuit is connected in between the pins of 18 and 19 of a microcontroller. This circuit is built with a combination of oscillator and two 33 pF capacitors at 11.0592 MHz operational frequency.</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Preset Circuit</a:t>
            </a:r>
            <a:r>
              <a:rPr b="0" i="0" lang="en-IN">
                <a:solidFill>
                  <a:srgbClr val="000000"/>
                </a:solidFill>
                <a:latin typeface="Inter"/>
                <a:ea typeface="Inter"/>
                <a:cs typeface="Inter"/>
                <a:sym typeface="Inter"/>
              </a:rPr>
              <a:t>-The microcontroller AT89C52 9th pin is reset pin. The circuit of the preset is built with a capacitor, a resistor and a switch. When switch is pressed, the reset pin is connected with and the microcontroller becomes reset.</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LCD Display</a:t>
            </a:r>
            <a:r>
              <a:rPr b="0" i="0" lang="en-IN">
                <a:solidFill>
                  <a:srgbClr val="000000"/>
                </a:solidFill>
                <a:latin typeface="Inter"/>
                <a:ea typeface="Inter"/>
                <a:cs typeface="Inter"/>
                <a:sym typeface="Inter"/>
              </a:rPr>
              <a:t>-LCD display is consists of 16 pins, where 3 pins are connected with and remaining all pins are connected with the port-2 of the microcontroller.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RFID Reader</a:t>
            </a:r>
            <a:r>
              <a:rPr b="0" i="0" lang="en-IN">
                <a:solidFill>
                  <a:srgbClr val="000000"/>
                </a:solidFill>
                <a:latin typeface="Inter"/>
                <a:ea typeface="Inter"/>
                <a:cs typeface="Inter"/>
                <a:sym typeface="Inter"/>
              </a:rPr>
              <a:t>-RFID reader is used for reading the information which is stored in the RFID tags. It incorporates with any type of hardware design.</a:t>
            </a:r>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microprocessor</a:t>
            </a:r>
            <a:endParaRPr/>
          </a:p>
        </p:txBody>
      </p:sp>
      <p:sp>
        <p:nvSpPr>
          <p:cNvPr id="136" name="Google Shape;136;p14"/>
          <p:cNvSpPr txBox="1"/>
          <p:nvPr>
            <p:ph idx="1" type="body"/>
          </p:nvPr>
        </p:nvSpPr>
        <p:spPr>
          <a:xfrm>
            <a:off x="220860" y="1524000"/>
            <a:ext cx="8660765" cy="470898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sz="2400">
                <a:solidFill>
                  <a:srgbClr val="333333"/>
                </a:solidFill>
                <a:latin typeface="Inter"/>
                <a:ea typeface="Inter"/>
                <a:cs typeface="Inter"/>
                <a:sym typeface="Inter"/>
              </a:rPr>
              <a:t>A central processing unit built into a single very large scale integration(VLSI) chip is called a microprocessor. It is a general purpose device and an additional outside circuitry is added to make it work as a microcomputer.</a:t>
            </a:r>
            <a:endParaRPr/>
          </a:p>
          <a:p>
            <a:pPr indent="0" lvl="0" marL="0" rtl="0" algn="just">
              <a:spcBef>
                <a:spcPts val="0"/>
              </a:spcBef>
              <a:spcAft>
                <a:spcPts val="0"/>
              </a:spcAft>
              <a:buNone/>
            </a:pPr>
            <a:r>
              <a:t/>
            </a:r>
            <a:endParaRPr b="0" i="0" sz="2400">
              <a:solidFill>
                <a:srgbClr val="333333"/>
              </a:solidFill>
              <a:latin typeface="Inter"/>
              <a:ea typeface="Inter"/>
              <a:cs typeface="Inter"/>
              <a:sym typeface="Inter"/>
            </a:endParaRPr>
          </a:p>
          <a:p>
            <a:pPr indent="0" lvl="0" marL="0" rtl="0" algn="just">
              <a:spcBef>
                <a:spcPts val="0"/>
              </a:spcBef>
              <a:spcAft>
                <a:spcPts val="0"/>
              </a:spcAft>
              <a:buNone/>
            </a:pPr>
            <a:r>
              <a:rPr b="0" i="0" lang="en-IN" sz="2400">
                <a:solidFill>
                  <a:srgbClr val="333333"/>
                </a:solidFill>
                <a:latin typeface="Inter"/>
                <a:ea typeface="Inter"/>
                <a:cs typeface="Inter"/>
                <a:sym typeface="Inter"/>
              </a:rPr>
              <a:t>Operations performed by microprocessor are adding, subtracting, comparing two numbers and fetching the data from memory for transferring it from one place to another.</a:t>
            </a:r>
            <a:endParaRPr/>
          </a:p>
          <a:p>
            <a:pPr indent="0" lvl="0" marL="0" rtl="0" algn="just">
              <a:spcBef>
                <a:spcPts val="0"/>
              </a:spcBef>
              <a:spcAft>
                <a:spcPts val="0"/>
              </a:spcAft>
              <a:buNone/>
            </a:pPr>
            <a:r>
              <a:t/>
            </a:r>
            <a:endParaRPr b="0" i="0" sz="2400">
              <a:solidFill>
                <a:srgbClr val="333333"/>
              </a:solidFill>
              <a:latin typeface="Inter"/>
              <a:ea typeface="Inter"/>
              <a:cs typeface="Inter"/>
              <a:sym typeface="Inter"/>
            </a:endParaRPr>
          </a:p>
          <a:p>
            <a:pPr indent="0" lvl="0" marL="0" rtl="0" algn="just">
              <a:spcBef>
                <a:spcPts val="0"/>
              </a:spcBef>
              <a:spcAft>
                <a:spcPts val="0"/>
              </a:spcAft>
              <a:buNone/>
            </a:pPr>
            <a:r>
              <a:rPr b="0" i="0" lang="en-IN" sz="2400">
                <a:solidFill>
                  <a:srgbClr val="333333"/>
                </a:solidFill>
                <a:latin typeface="Inter"/>
                <a:ea typeface="Inter"/>
                <a:cs typeface="Inter"/>
                <a:sym typeface="Inter"/>
              </a:rPr>
              <a:t>Microprocessors is also called as Basic Input-Output system (BIOS) which used for processing the input received from sensors and produced the equivalent output from the system.</a:t>
            </a:r>
            <a:endParaRPr/>
          </a:p>
          <a:p>
            <a:pPr indent="0" lvl="0" marL="0" rtl="0" algn="l">
              <a:spcBef>
                <a:spcPts val="0"/>
              </a:spcBef>
              <a:spcAft>
                <a:spcPts val="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140"/>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Working of Attendance System Circuit</a:t>
            </a:r>
            <a:br>
              <a:rPr b="0" i="0" lang="en-IN">
                <a:solidFill>
                  <a:srgbClr val="610B38"/>
                </a:solidFill>
                <a:latin typeface="Arial"/>
                <a:ea typeface="Arial"/>
                <a:cs typeface="Arial"/>
                <a:sym typeface="Arial"/>
              </a:rPr>
            </a:br>
            <a:endParaRPr/>
          </a:p>
        </p:txBody>
      </p:sp>
      <p:sp>
        <p:nvSpPr>
          <p:cNvPr id="963" name="Google Shape;963;p140"/>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After connecting all the components of attendance system, give the power supply to switch on the circuit. Then LCD will displays, please swipe the card. The information contain in the RFID tag is stated as the ID and attendance of the student. When person placed card in front of RFID reader, it reads the information and start matching with the information stored in the AT89S52 microcontroller. Before operation microcontroller is preprogrammed with embedded C language.</a:t>
            </a:r>
            <a:endParaRPr/>
          </a:p>
        </p:txBody>
      </p:sp>
      <p:pic>
        <p:nvPicPr>
          <p:cNvPr descr="Embedded System Project5" id="964" name="Google Shape;964;p140"/>
          <p:cNvPicPr preferRelativeResize="0"/>
          <p:nvPr/>
        </p:nvPicPr>
        <p:blipFill rotWithShape="1">
          <a:blip r:embed="rId3">
            <a:alphaModFix/>
          </a:blip>
          <a:srcRect b="0" l="0" r="0" t="0"/>
          <a:stretch/>
        </p:blipFill>
        <p:spPr>
          <a:xfrm>
            <a:off x="1581150" y="2819400"/>
            <a:ext cx="5981700" cy="3895725"/>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4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Source Code:</a:t>
            </a:r>
            <a:endParaRPr/>
          </a:p>
        </p:txBody>
      </p:sp>
      <p:sp>
        <p:nvSpPr>
          <p:cNvPr id="970" name="Google Shape;970;p141"/>
          <p:cNvSpPr txBox="1"/>
          <p:nvPr>
            <p:ph idx="1" type="body"/>
          </p:nvPr>
        </p:nvSpPr>
        <p:spPr>
          <a:xfrm>
            <a:off x="241617" y="533400"/>
            <a:ext cx="8660765" cy="6647974"/>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#include</a:t>
            </a:r>
            <a:r>
              <a:rPr b="1" i="0" lang="en-IN">
                <a:solidFill>
                  <a:srgbClr val="006699"/>
                </a:solidFill>
                <a:latin typeface="Inter"/>
                <a:ea typeface="Inter"/>
                <a:cs typeface="Inter"/>
                <a:sym typeface="Inter"/>
              </a:rPr>
              <a:t>&lt;reg51.h&gt;</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#include</a:t>
            </a:r>
            <a:r>
              <a:rPr b="1" i="0" lang="en-IN">
                <a:solidFill>
                  <a:srgbClr val="006699"/>
                </a:solidFill>
                <a:latin typeface="Inter"/>
                <a:ea typeface="Inter"/>
                <a:cs typeface="Inter"/>
                <a:sym typeface="Inter"/>
              </a:rPr>
              <a:t>&lt;string.h&gt;</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//0000 to 7FFF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sbit </a:t>
            </a:r>
            <a:r>
              <a:rPr b="0" i="0" lang="en-IN">
                <a:solidFill>
                  <a:srgbClr val="FF0000"/>
                </a:solidFill>
                <a:latin typeface="Inter"/>
                <a:ea typeface="Inter"/>
                <a:cs typeface="Inter"/>
                <a:sym typeface="Inter"/>
              </a:rPr>
              <a:t>RS</a:t>
            </a:r>
            <a:r>
              <a:rPr b="0" i="0" lang="en-IN">
                <a:solidFill>
                  <a:srgbClr val="000000"/>
                </a:solidFill>
                <a:latin typeface="Inter"/>
                <a:ea typeface="Inter"/>
                <a:cs typeface="Inter"/>
                <a:sym typeface="Inter"/>
              </a:rPr>
              <a:t> = </a:t>
            </a:r>
            <a:r>
              <a:rPr b="0" i="0" lang="en-IN">
                <a:solidFill>
                  <a:srgbClr val="0000FF"/>
                </a:solidFill>
                <a:latin typeface="Inter"/>
                <a:ea typeface="Inter"/>
                <a:cs typeface="Inter"/>
                <a:sym typeface="Inter"/>
              </a:rPr>
              <a:t>P0</a:t>
            </a:r>
            <a:r>
              <a:rPr b="0" i="0" lang="en-IN">
                <a:solidFill>
                  <a:srgbClr val="000000"/>
                </a:solidFill>
                <a:latin typeface="Inter"/>
                <a:ea typeface="Inter"/>
                <a:cs typeface="Inter"/>
                <a:sym typeface="Inter"/>
              </a:rPr>
              <a:t>^7;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sbit </a:t>
            </a:r>
            <a:r>
              <a:rPr b="0" i="0" lang="en-IN">
                <a:solidFill>
                  <a:srgbClr val="FF0000"/>
                </a:solidFill>
                <a:latin typeface="Inter"/>
                <a:ea typeface="Inter"/>
                <a:cs typeface="Inter"/>
                <a:sym typeface="Inter"/>
              </a:rPr>
              <a:t>EN</a:t>
            </a:r>
            <a:r>
              <a:rPr b="0" i="0" lang="en-IN">
                <a:solidFill>
                  <a:srgbClr val="000000"/>
                </a:solidFill>
                <a:latin typeface="Inter"/>
                <a:ea typeface="Inter"/>
                <a:cs typeface="Inter"/>
                <a:sym typeface="Inter"/>
              </a:rPr>
              <a:t> = </a:t>
            </a:r>
            <a:r>
              <a:rPr b="0" i="0" lang="en-IN">
                <a:solidFill>
                  <a:srgbClr val="0000FF"/>
                </a:solidFill>
                <a:latin typeface="Inter"/>
                <a:ea typeface="Inter"/>
                <a:cs typeface="Inter"/>
                <a:sym typeface="Inter"/>
              </a:rPr>
              <a:t>P0</a:t>
            </a:r>
            <a:r>
              <a:rPr b="0" i="0" lang="en-IN">
                <a:solidFill>
                  <a:srgbClr val="000000"/>
                </a:solidFill>
                <a:latin typeface="Inter"/>
                <a:ea typeface="Inter"/>
                <a:cs typeface="Inter"/>
                <a:sym typeface="Inter"/>
              </a:rPr>
              <a:t>^6;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sbit </a:t>
            </a:r>
            <a:r>
              <a:rPr b="0" i="0" lang="en-IN">
                <a:solidFill>
                  <a:srgbClr val="FF0000"/>
                </a:solidFill>
                <a:latin typeface="Inter"/>
                <a:ea typeface="Inter"/>
                <a:cs typeface="Inter"/>
                <a:sym typeface="Inter"/>
              </a:rPr>
              <a:t>SDA</a:t>
            </a:r>
            <a:r>
              <a:rPr b="0" i="0" lang="en-IN">
                <a:solidFill>
                  <a:srgbClr val="000000"/>
                </a:solidFill>
                <a:latin typeface="Inter"/>
                <a:ea typeface="Inter"/>
                <a:cs typeface="Inter"/>
                <a:sym typeface="Inter"/>
              </a:rPr>
              <a:t> = </a:t>
            </a:r>
            <a:r>
              <a:rPr b="0" i="0" lang="en-IN">
                <a:solidFill>
                  <a:srgbClr val="0000FF"/>
                </a:solidFill>
                <a:latin typeface="Inter"/>
                <a:ea typeface="Inter"/>
                <a:cs typeface="Inter"/>
                <a:sym typeface="Inter"/>
              </a:rPr>
              <a:t>P1</a:t>
            </a:r>
            <a:r>
              <a:rPr b="0" i="0" lang="en-IN">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sbit </a:t>
            </a:r>
            <a:r>
              <a:rPr b="0" i="0" lang="en-IN">
                <a:solidFill>
                  <a:srgbClr val="FF0000"/>
                </a:solidFill>
                <a:latin typeface="Inter"/>
                <a:ea typeface="Inter"/>
                <a:cs typeface="Inter"/>
                <a:sym typeface="Inter"/>
              </a:rPr>
              <a:t>SCL</a:t>
            </a:r>
            <a:r>
              <a:rPr b="0" i="0" lang="en-IN">
                <a:solidFill>
                  <a:srgbClr val="000000"/>
                </a:solidFill>
                <a:latin typeface="Inter"/>
                <a:ea typeface="Inter"/>
                <a:cs typeface="Inter"/>
                <a:sym typeface="Inter"/>
              </a:rPr>
              <a:t> = </a:t>
            </a:r>
            <a:r>
              <a:rPr b="0" i="0" lang="en-IN">
                <a:solidFill>
                  <a:srgbClr val="0000FF"/>
                </a:solidFill>
                <a:latin typeface="Inter"/>
                <a:ea typeface="Inter"/>
                <a:cs typeface="Inter"/>
                <a:sym typeface="Inter"/>
              </a:rPr>
              <a:t>P1</a:t>
            </a:r>
            <a:r>
              <a:rPr b="0" i="0" lang="en-IN">
                <a:solidFill>
                  <a:srgbClr val="000000"/>
                </a:solidFill>
                <a:latin typeface="Inter"/>
                <a:ea typeface="Inter"/>
                <a:cs typeface="Inter"/>
                <a:sym typeface="Inter"/>
              </a:rPr>
              <a:t>^1;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sbit </a:t>
            </a:r>
            <a:r>
              <a:rPr b="0" i="0" lang="en-IN">
                <a:solidFill>
                  <a:srgbClr val="FF0000"/>
                </a:solidFill>
                <a:latin typeface="Inter"/>
                <a:ea typeface="Inter"/>
                <a:cs typeface="Inter"/>
                <a:sym typeface="Inter"/>
              </a:rPr>
              <a:t>RELAY</a:t>
            </a:r>
            <a:r>
              <a:rPr b="0" i="0" lang="en-IN">
                <a:solidFill>
                  <a:srgbClr val="000000"/>
                </a:solidFill>
                <a:latin typeface="Inter"/>
                <a:ea typeface="Inter"/>
                <a:cs typeface="Inter"/>
                <a:sym typeface="Inter"/>
              </a:rPr>
              <a:t> = </a:t>
            </a:r>
            <a:r>
              <a:rPr b="0" i="0" lang="en-IN">
                <a:solidFill>
                  <a:srgbClr val="0000FF"/>
                </a:solidFill>
                <a:latin typeface="Inter"/>
                <a:ea typeface="Inter"/>
                <a:cs typeface="Inter"/>
                <a:sym typeface="Inter"/>
              </a:rPr>
              <a:t>P1</a:t>
            </a:r>
            <a:r>
              <a:rPr b="0" i="0" lang="en-IN">
                <a:solidFill>
                  <a:srgbClr val="000000"/>
                </a:solidFill>
                <a:latin typeface="Inter"/>
                <a:ea typeface="Inter"/>
                <a:cs typeface="Inter"/>
                <a:sym typeface="Inter"/>
              </a:rPr>
              <a:t>^2;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RFID_1[] = "34006C9C04C0"; //34006C9C04+NULL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RFID_2[] = "34006C549C90";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RFID_3[] = "1300F8FAC1D0";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RFID_4[] = "34006CD5AD20";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RFID_5[] = "420061231E1E";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name_1[] = "SANJAY JAIN";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name_2[] = "SHEKHAT HARSH";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name_3[] = "DHOLARIYA RAKSHIT";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name_4[] = "DIVYANG SINGH ";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code unsigned char name_5[] = "NAKUL JAIN";  </a:t>
            </a:r>
            <a:endParaRPr/>
          </a:p>
          <a:p>
            <a:pPr indent="0" lvl="0" marL="0" rtl="0" algn="l">
              <a:spcBef>
                <a:spcPts val="0"/>
              </a:spcBef>
              <a:spcAft>
                <a:spcPts val="0"/>
              </a:spcAft>
              <a:buNone/>
            </a:pPr>
            <a:r>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42"/>
          <p:cNvSpPr txBox="1"/>
          <p:nvPr/>
        </p:nvSpPr>
        <p:spPr>
          <a:xfrm>
            <a:off x="2286000" y="474345"/>
            <a:ext cx="4572000" cy="5909310"/>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unsigned char rs[15];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unsigned int no_of_records;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;j</a:t>
            </a:r>
            <a:r>
              <a:rPr b="1" i="0" lang="en-IN" sz="1800">
                <a:solidFill>
                  <a:srgbClr val="006699"/>
                </a:solidFill>
                <a:latin typeface="Inter"/>
                <a:ea typeface="Inter"/>
                <a:cs typeface="Inter"/>
                <a:sym typeface="Inter"/>
              </a:rPr>
              <a:t>&lt;500</a:t>
            </a:r>
            <a:r>
              <a:rPr b="0" i="0" lang="en-IN" sz="1800">
                <a:solidFill>
                  <a:srgbClr val="000000"/>
                </a:solidFill>
                <a:latin typeface="Inter"/>
                <a:ea typeface="Inter"/>
                <a:cs typeface="Inter"/>
                <a:sym typeface="Inter"/>
              </a:rPr>
              <a:t>;j++);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unsigned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;j</a:t>
            </a:r>
            <a:r>
              <a:rPr b="1" i="0" lang="en-IN" sz="1800">
                <a:solidFill>
                  <a:srgbClr val="006699"/>
                </a:solidFill>
                <a:latin typeface="Inter"/>
                <a:ea typeface="Inter"/>
                <a:cs typeface="Inter"/>
                <a:sym typeface="Inter"/>
              </a:rPr>
              <a:t>&lt;65000</a:t>
            </a:r>
            <a:r>
              <a:rPr b="0" i="0" lang="en-IN" sz="1800">
                <a:solidFill>
                  <a:srgbClr val="000000"/>
                </a:solidFill>
                <a:latin typeface="Inter"/>
                <a:ea typeface="Inter"/>
                <a:cs typeface="Inter"/>
                <a:sym typeface="Inter"/>
              </a:rPr>
              <a:t>;j++);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idelay()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unsigned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;j</a:t>
            </a:r>
            <a:r>
              <a:rPr b="1" i="0" lang="en-IN" sz="1800">
                <a:solidFill>
                  <a:srgbClr val="006699"/>
                </a:solidFill>
                <a:latin typeface="Inter"/>
                <a:ea typeface="Inter"/>
                <a:cs typeface="Inter"/>
                <a:sym typeface="Inter"/>
              </a:rPr>
              <a:t>&lt;10000</a:t>
            </a:r>
            <a:r>
              <a:rPr b="0" i="0" lang="en-IN" sz="1800">
                <a:solidFill>
                  <a:srgbClr val="000000"/>
                </a:solidFill>
                <a:latin typeface="Inter"/>
                <a:ea typeface="Inter"/>
                <a:cs typeface="Inter"/>
                <a:sym typeface="Inter"/>
              </a:rPr>
              <a:t>;j++);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43"/>
          <p:cNvSpPr txBox="1"/>
          <p:nvPr/>
        </p:nvSpPr>
        <p:spPr>
          <a:xfrm>
            <a:off x="2286000" y="58847"/>
            <a:ext cx="4572000" cy="6740307"/>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lcd_command(char lc)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P2</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lc</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RS</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EN</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EN</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lcd_data(char ld)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P2</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ld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RS</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EN</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EN</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lcd_init()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lcd_command(0x38);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lcd_command(0x0E);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lcd_command(0x01);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44"/>
          <p:cNvSpPr txBox="1"/>
          <p:nvPr/>
        </p:nvSpPr>
        <p:spPr>
          <a:xfrm>
            <a:off x="2286000" y="474345"/>
            <a:ext cx="4572000" cy="5909310"/>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serial_init()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TMOD</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0x20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SCON</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0x50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TH1</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0xFD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TR1</a:t>
            </a:r>
            <a:r>
              <a:rPr b="0" i="0" lang="en-IN" sz="1800">
                <a:solidFill>
                  <a:srgbClr val="000000"/>
                </a:solidFill>
                <a:latin typeface="Inter"/>
                <a:ea typeface="Inter"/>
                <a:cs typeface="Inter"/>
                <a:sym typeface="Inter"/>
              </a:rPr>
              <a:t> = 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transmit(unsigned char tx)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SBUF</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tx</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while(</a:t>
            </a:r>
            <a:r>
              <a:rPr b="0" i="0" lang="en-IN" sz="1800">
                <a:solidFill>
                  <a:srgbClr val="FF0000"/>
                </a:solidFill>
                <a:latin typeface="Inter"/>
                <a:ea typeface="Inter"/>
                <a:cs typeface="Inter"/>
                <a:sym typeface="Inter"/>
              </a:rPr>
              <a:t>TI</a:t>
            </a:r>
            <a:r>
              <a:rPr b="0" i="0" lang="en-IN" sz="1800">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TI</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send_string(unsigned char *str)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;str[j]!='\0';j++)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transmit(str[j]);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145"/>
          <p:cNvSpPr txBox="1"/>
          <p:nvPr/>
        </p:nvSpPr>
        <p:spPr>
          <a:xfrm>
            <a:off x="838200" y="-772150"/>
            <a:ext cx="7467600" cy="8402300"/>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unsigned char receive()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char rx;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while(</a:t>
            </a:r>
            <a:r>
              <a:rPr b="0" i="0" lang="en-IN" sz="1800">
                <a:solidFill>
                  <a:srgbClr val="FF0000"/>
                </a:solidFill>
                <a:latin typeface="Inter"/>
                <a:ea typeface="Inter"/>
                <a:cs typeface="Inter"/>
                <a:sym typeface="Inter"/>
              </a:rPr>
              <a:t>RI</a:t>
            </a:r>
            <a:r>
              <a:rPr b="0" i="0" lang="en-IN" sz="1800">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RI</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rx</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SBUF</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return(rx);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lcd_string(char add,char *str)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lcd_command(add);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;str[j]!='\0';j++)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lcd_data(str[j]);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stop()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46"/>
          <p:cNvSpPr txBox="1"/>
          <p:nvPr/>
        </p:nvSpPr>
        <p:spPr>
          <a:xfrm>
            <a:off x="2286000" y="-2295644"/>
            <a:ext cx="4572000" cy="11449288"/>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write(unsigned char w)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;j</a:t>
            </a:r>
            <a:r>
              <a:rPr b="1" i="0" lang="en-IN" sz="1800">
                <a:solidFill>
                  <a:srgbClr val="006699"/>
                </a:solidFill>
                <a:latin typeface="Inter"/>
                <a:ea typeface="Inter"/>
                <a:cs typeface="Inter"/>
                <a:sym typeface="Inter"/>
              </a:rPr>
              <a:t>&lt;8</a:t>
            </a:r>
            <a:r>
              <a:rPr b="0" i="0" lang="en-IN" sz="1800">
                <a:solidFill>
                  <a:srgbClr val="000000"/>
                </a:solidFill>
                <a:latin typeface="Inter"/>
                <a:ea typeface="Inter"/>
                <a:cs typeface="Inter"/>
                <a:sym typeface="Inter"/>
              </a:rPr>
              <a:t>;j++)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if((w &amp; 0x80)==0)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else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w</a:t>
            </a:r>
            <a:r>
              <a:rPr b="0" i="0" lang="en-IN" sz="1800">
                <a:solidFill>
                  <a:srgbClr val="0000FF"/>
                </a:solidFill>
                <a:latin typeface="Inter"/>
                <a:ea typeface="Inter"/>
                <a:cs typeface="Inter"/>
                <a:sym typeface="Inter"/>
              </a:rPr>
              <a:t>w</a:t>
            </a:r>
            <a:r>
              <a:rPr b="0" i="0" lang="en-IN" sz="1800">
                <a:solidFill>
                  <a:srgbClr val="000000"/>
                </a:solidFill>
                <a:latin typeface="Inter"/>
                <a:ea typeface="Inter"/>
                <a:cs typeface="Inter"/>
                <a:sym typeface="Inter"/>
              </a:rPr>
              <a:t> = w </a:t>
            </a:r>
            <a:r>
              <a:rPr b="1" i="0" lang="en-IN" sz="1800">
                <a:solidFill>
                  <a:srgbClr val="006699"/>
                </a:solidFill>
                <a:latin typeface="Inter"/>
                <a:ea typeface="Inter"/>
                <a:cs typeface="Inter"/>
                <a:sym typeface="Inter"/>
              </a:rPr>
              <a:t>&lt;&lt;</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unsigned char read()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int 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unsigned char </a:t>
            </a:r>
            <a:r>
              <a:rPr b="0" i="0" lang="en-IN" sz="1800">
                <a:solidFill>
                  <a:srgbClr val="FF0000"/>
                </a:solidFill>
                <a:latin typeface="Inter"/>
                <a:ea typeface="Inter"/>
                <a:cs typeface="Inter"/>
                <a:sym typeface="Inter"/>
              </a:rPr>
              <a:t>r</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0x00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;j</a:t>
            </a:r>
            <a:r>
              <a:rPr b="1" i="0" lang="en-IN" sz="1800">
                <a:solidFill>
                  <a:srgbClr val="006699"/>
                </a:solidFill>
                <a:latin typeface="Inter"/>
                <a:ea typeface="Inter"/>
                <a:cs typeface="Inter"/>
                <a:sym typeface="Inter"/>
              </a:rPr>
              <a:t>&lt;8</a:t>
            </a:r>
            <a:r>
              <a:rPr b="0" i="0" lang="en-IN" sz="1800">
                <a:solidFill>
                  <a:srgbClr val="000000"/>
                </a:solidFill>
                <a:latin typeface="Inter"/>
                <a:ea typeface="Inter"/>
                <a:cs typeface="Inter"/>
                <a:sym typeface="Inter"/>
              </a:rPr>
              <a:t>;j++)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a:t>
            </a:r>
            <a:r>
              <a:rPr b="0" i="0" lang="en-IN" sz="1800">
                <a:solidFill>
                  <a:srgbClr val="0000FF"/>
                </a:solidFill>
                <a:latin typeface="Inter"/>
                <a:ea typeface="Inter"/>
                <a:cs typeface="Inter"/>
                <a:sym typeface="Inter"/>
              </a:rPr>
              <a:t>r</a:t>
            </a:r>
            <a:r>
              <a:rPr b="0" i="0" lang="en-IN" sz="1800">
                <a:solidFill>
                  <a:srgbClr val="000000"/>
                </a:solidFill>
                <a:latin typeface="Inter"/>
                <a:ea typeface="Inter"/>
                <a:cs typeface="Inter"/>
                <a:sym typeface="Inter"/>
              </a:rPr>
              <a:t> = r </a:t>
            </a:r>
            <a:r>
              <a:rPr b="1" i="0" lang="en-IN" sz="1800">
                <a:solidFill>
                  <a:srgbClr val="006699"/>
                </a:solidFill>
                <a:latin typeface="Inter"/>
                <a:ea typeface="Inter"/>
                <a:cs typeface="Inter"/>
                <a:sym typeface="Inter"/>
              </a:rPr>
              <a:t>&lt;&lt;</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a:t>
            </a:r>
            <a:r>
              <a:rPr b="0" i="0" lang="en-IN" sz="1800">
                <a:solidFill>
                  <a:srgbClr val="0000FF"/>
                </a:solidFill>
                <a:latin typeface="Inter"/>
                <a:ea typeface="Inter"/>
                <a:cs typeface="Inter"/>
                <a:sym typeface="Inter"/>
              </a:rPr>
              <a:t>r</a:t>
            </a:r>
            <a:r>
              <a:rPr b="0" i="0" lang="en-IN" sz="1800">
                <a:solidFill>
                  <a:srgbClr val="000000"/>
                </a:solidFill>
                <a:latin typeface="Inter"/>
                <a:ea typeface="Inter"/>
                <a:cs typeface="Inter"/>
                <a:sym typeface="Inter"/>
              </a:rPr>
              <a:t> = r | 0x01;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return(r);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47"/>
          <p:cNvSpPr txBox="1"/>
          <p:nvPr/>
        </p:nvSpPr>
        <p:spPr>
          <a:xfrm>
            <a:off x="2286000" y="-3403639"/>
            <a:ext cx="4572000" cy="13665279"/>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nack()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SDA</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SCL</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rtc_read()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unsigned char ss,mm,hh,day,mn,date,yr;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write(0xD0);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stop();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write(0xD1);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ss</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mm</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hh</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day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date</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mn</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yr</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nack();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stop();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rs[0] = hh/0x10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rs[1] = hh%0x10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rs[2] =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rs[3] = mm/0x10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rs[4] = mm%0x10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rs[5] =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rs[6] = date/0x10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rs[7] = date%0x10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rs[8] =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rs[9] = mn/0x10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rs[10] = mn%0x10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rs[11] =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rs[12] = yr/0x10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rs[13] = yr%0x10 + 48;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rs[14] = '\0';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48"/>
          <p:cNvSpPr txBox="1"/>
          <p:nvPr/>
        </p:nvSpPr>
        <p:spPr>
          <a:xfrm>
            <a:off x="2286000" y="-2018645"/>
            <a:ext cx="4572000" cy="10895290"/>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rtc_init()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write(0xD0);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write(0x13);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write(0x05);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write(0x12);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write(0x04);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write(0x12);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stop();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write_records(unsigned char *str);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read_records();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void main()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unsigned char rec_data[13],i,t;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lcd_init();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serial_init();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rtc_init();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write(0xA0);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write(0x7F);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write(0xFF);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stop();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write(0xA1);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no_of_records</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read</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nack();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stop();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49"/>
          <p:cNvSpPr txBox="1"/>
          <p:nvPr/>
        </p:nvSpPr>
        <p:spPr>
          <a:xfrm>
            <a:off x="2286000" y="-3265140"/>
            <a:ext cx="4572000" cy="13388280"/>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no_of_records</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while(1)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lcd_command(0x01);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lcd_string(0x80,"RFID ATTENDANCE");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lcd_string(0xC5,"SYSTEM");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while(1)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RI</a:t>
            </a:r>
            <a:r>
              <a:rPr b="0" i="0" lang="en-IN" sz="1800">
                <a:solidFill>
                  <a:srgbClr val="000000"/>
                </a:solidFill>
                <a:latin typeface="Inter"/>
                <a:ea typeface="Inter"/>
                <a:cs typeface="Inter"/>
                <a:sym typeface="Inter"/>
              </a:rPr>
              <a:t>==1)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RI</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t</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receive</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t</a:t>
            </a:r>
            <a:r>
              <a:rPr b="0" i="0" lang="en-IN" sz="1800">
                <a:solidFill>
                  <a:srgbClr val="000000"/>
                </a:solidFill>
                <a:latin typeface="Inter"/>
                <a:ea typeface="Inter"/>
                <a:cs typeface="Inter"/>
                <a:sym typeface="Inter"/>
              </a:rPr>
              <a:t> ==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read_records();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goto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else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rec_data[j] = 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for(</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;j</a:t>
            </a:r>
            <a:r>
              <a:rPr b="1" i="0" lang="en-IN" sz="1800">
                <a:solidFill>
                  <a:srgbClr val="006699"/>
                </a:solidFill>
                <a:latin typeface="Inter"/>
                <a:ea typeface="Inter"/>
                <a:cs typeface="Inter"/>
                <a:sym typeface="Inter"/>
              </a:rPr>
              <a:t>&lt;12</a:t>
            </a:r>
            <a:r>
              <a:rPr b="0" i="0" lang="en-IN" sz="1800">
                <a:solidFill>
                  <a:srgbClr val="000000"/>
                </a:solidFill>
                <a:latin typeface="Inter"/>
                <a:ea typeface="Inter"/>
                <a:cs typeface="Inter"/>
                <a:sym typeface="Inter"/>
              </a:rPr>
              <a:t>;j++)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rec_data[j] = receive();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rec_data[j] = '\0';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break;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strcmp</a:t>
            </a:r>
            <a:r>
              <a:rPr b="0" i="0" lang="en-IN" sz="1800">
                <a:solidFill>
                  <a:srgbClr val="000000"/>
                </a:solidFill>
                <a:latin typeface="Inter"/>
                <a:ea typeface="Inter"/>
                <a:cs typeface="Inter"/>
                <a:sym typeface="Inter"/>
              </a:rPr>
              <a:t>(RFID_1,rec_data);    //</a:t>
            </a:r>
            <a:r>
              <a:rPr b="0" i="0" lang="en-IN" sz="1800">
                <a:solidFill>
                  <a:srgbClr val="FF0000"/>
                </a:solidFill>
                <a:latin typeface="Inter"/>
                <a:ea typeface="Inter"/>
                <a:cs typeface="Inter"/>
                <a:sym typeface="Inter"/>
              </a:rPr>
              <a:t>match</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&gt;</a:t>
            </a: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lcd_command(0x01);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lcd_string(0x80,name_1);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rtc_read();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lcd_string(0xC0,rs);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write_records(name_1);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goto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470512" y="9623"/>
            <a:ext cx="8166100" cy="258532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Let's see the basic components of microprocessor:</a:t>
            </a:r>
            <a:br>
              <a:rPr b="0" i="0" lang="en-IN">
                <a:solidFill>
                  <a:srgbClr val="333333"/>
                </a:solidFill>
                <a:latin typeface="Inter"/>
                <a:ea typeface="Inter"/>
                <a:cs typeface="Inter"/>
                <a:sym typeface="Inter"/>
              </a:rPr>
            </a:br>
            <a:br>
              <a:rPr b="0" i="0" lang="en-IN">
                <a:solidFill>
                  <a:srgbClr val="333333"/>
                </a:solidFill>
                <a:latin typeface="Inter"/>
                <a:ea typeface="Inter"/>
                <a:cs typeface="Inter"/>
                <a:sym typeface="Inter"/>
              </a:rPr>
            </a:br>
            <a:endParaRPr/>
          </a:p>
        </p:txBody>
      </p:sp>
      <p:sp>
        <p:nvSpPr>
          <p:cNvPr id="142" name="Google Shape;142;p15"/>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Arithmetic and Logic unit (ALU)</a:t>
            </a:r>
            <a:r>
              <a:rPr b="0" i="0" lang="en-IN">
                <a:solidFill>
                  <a:srgbClr val="000000"/>
                </a:solidFill>
                <a:latin typeface="Inter"/>
                <a:ea typeface="Inter"/>
                <a:cs typeface="Inter"/>
                <a:sym typeface="Inter"/>
              </a:rPr>
              <a:t>: ALU inside a microprocessor used to perform the arithmetic and logic operation. It performs the logic operation on the data stored inside a register.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Accumulator</a:t>
            </a:r>
            <a:r>
              <a:rPr b="0" i="0" lang="en-IN">
                <a:solidFill>
                  <a:srgbClr val="000000"/>
                </a:solidFill>
                <a:latin typeface="Inter"/>
                <a:ea typeface="Inter"/>
                <a:cs typeface="Inter"/>
                <a:sym typeface="Inter"/>
              </a:rPr>
              <a:t>: It is a register inside which the intermediate arithmetic and logical operation data is stored.</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Working registers</a:t>
            </a:r>
            <a:r>
              <a:rPr b="0" i="0" lang="en-IN">
                <a:solidFill>
                  <a:srgbClr val="000000"/>
                </a:solidFill>
                <a:latin typeface="Inter"/>
                <a:ea typeface="Inter"/>
                <a:cs typeface="Inter"/>
                <a:sym typeface="Inter"/>
              </a:rPr>
              <a:t>: It is a storage device used to store the data inside a microprocessor in different address location.</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Program counter</a:t>
            </a:r>
            <a:r>
              <a:rPr b="0" i="0" lang="en-IN">
                <a:solidFill>
                  <a:srgbClr val="000000"/>
                </a:solidFill>
                <a:latin typeface="Inter"/>
                <a:ea typeface="Inter"/>
                <a:cs typeface="Inter"/>
                <a:sym typeface="Inter"/>
              </a:rPr>
              <a:t>: It is used for counting the number of program executed inside a microprocessor.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Stack pointer</a:t>
            </a:r>
            <a:r>
              <a:rPr b="0" i="0" lang="en-IN">
                <a:solidFill>
                  <a:srgbClr val="000000"/>
                </a:solidFill>
                <a:latin typeface="Inter"/>
                <a:ea typeface="Inter"/>
                <a:cs typeface="Inter"/>
                <a:sym typeface="Inter"/>
              </a:rPr>
              <a:t>: Stack pointer act as a pointer to the certain address. It is a register used to store the address of the last program request made by the processor inside a stack.</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Clock circuit</a:t>
            </a:r>
            <a:r>
              <a:rPr b="0" i="0" lang="en-IN">
                <a:solidFill>
                  <a:srgbClr val="000000"/>
                </a:solidFill>
                <a:latin typeface="Inter"/>
                <a:ea typeface="Inter"/>
                <a:cs typeface="Inter"/>
                <a:sym typeface="Inter"/>
              </a:rPr>
              <a:t>: It is used for generate the clock pulse required as a reference signal for the microprocessor.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Interrupt circuit</a:t>
            </a:r>
            <a:r>
              <a:rPr b="0" i="0" lang="en-IN">
                <a:solidFill>
                  <a:srgbClr val="000000"/>
                </a:solidFill>
                <a:latin typeface="Inter"/>
                <a:ea typeface="Inter"/>
                <a:cs typeface="Inter"/>
                <a:sym typeface="Inter"/>
              </a:rPr>
              <a:t>: It is used for generating the interrupt signal when the higher priority process required to be served first on basis of priority by microprocessor.</a:t>
            </a:r>
            <a:endParaRPr/>
          </a:p>
          <a:p>
            <a:pPr indent="0" lvl="0" marL="0" rtl="0" algn="l">
              <a:spcBef>
                <a:spcPts val="0"/>
              </a:spcBef>
              <a:spcAft>
                <a:spcPts val="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50"/>
          <p:cNvSpPr txBox="1"/>
          <p:nvPr/>
        </p:nvSpPr>
        <p:spPr>
          <a:xfrm>
            <a:off x="2286000" y="-1464647"/>
            <a:ext cx="4572000" cy="9787295"/>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strcmp</a:t>
            </a:r>
            <a:r>
              <a:rPr b="0" i="0" lang="en-IN" sz="1800">
                <a:solidFill>
                  <a:srgbClr val="000000"/>
                </a:solidFill>
                <a:latin typeface="Inter"/>
                <a:ea typeface="Inter"/>
                <a:cs typeface="Inter"/>
                <a:sym typeface="Inter"/>
              </a:rPr>
              <a:t>(RFID_2,rec_data);    //</a:t>
            </a:r>
            <a:r>
              <a:rPr b="0" i="0" lang="en-IN" sz="1800">
                <a:solidFill>
                  <a:srgbClr val="FF0000"/>
                </a:solidFill>
                <a:latin typeface="Inter"/>
                <a:ea typeface="Inter"/>
                <a:cs typeface="Inter"/>
                <a:sym typeface="Inter"/>
              </a:rPr>
              <a:t>match</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&gt;</a:t>
            </a: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lcd_string(0x80,name_2);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rtc_read();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lcd_string(0xC0,rs);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write_records(name_2);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goto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strcmp</a:t>
            </a:r>
            <a:r>
              <a:rPr b="0" i="0" lang="en-IN" sz="1800">
                <a:solidFill>
                  <a:srgbClr val="000000"/>
                </a:solidFill>
                <a:latin typeface="Inter"/>
                <a:ea typeface="Inter"/>
                <a:cs typeface="Inter"/>
                <a:sym typeface="Inter"/>
              </a:rPr>
              <a:t>(RFID_3,rec_data);    //</a:t>
            </a:r>
            <a:r>
              <a:rPr b="0" i="0" lang="en-IN" sz="1800">
                <a:solidFill>
                  <a:srgbClr val="FF0000"/>
                </a:solidFill>
                <a:latin typeface="Inter"/>
                <a:ea typeface="Inter"/>
                <a:cs typeface="Inter"/>
                <a:sym typeface="Inter"/>
              </a:rPr>
              <a:t>match</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&gt;</a:t>
            </a: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lcd_string(0x80,name_3);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rtc_read();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lcd_string(0xC0,rs);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write_records(name_3);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goto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strcmp</a:t>
            </a:r>
            <a:r>
              <a:rPr b="0" i="0" lang="en-IN" sz="1800">
                <a:solidFill>
                  <a:srgbClr val="000000"/>
                </a:solidFill>
                <a:latin typeface="Inter"/>
                <a:ea typeface="Inter"/>
                <a:cs typeface="Inter"/>
                <a:sym typeface="Inter"/>
              </a:rPr>
              <a:t>(RFID_4,rec_data);    //</a:t>
            </a:r>
            <a:r>
              <a:rPr b="0" i="0" lang="en-IN" sz="1800">
                <a:solidFill>
                  <a:srgbClr val="FF0000"/>
                </a:solidFill>
                <a:latin typeface="Inter"/>
                <a:ea typeface="Inter"/>
                <a:cs typeface="Inter"/>
                <a:sym typeface="Inter"/>
              </a:rPr>
              <a:t>match</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&gt;</a:t>
            </a: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==0)  </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51"/>
          <p:cNvSpPr txBox="1"/>
          <p:nvPr/>
        </p:nvSpPr>
        <p:spPr>
          <a:xfrm>
            <a:off x="2286000" y="-1603147"/>
            <a:ext cx="4572000" cy="10064294"/>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lcd_string(0x80,name_4);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rtc_read();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lcd_string(0xC0,rs);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write_records(name_4);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goto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strcmp</a:t>
            </a:r>
            <a:r>
              <a:rPr b="0" i="0" lang="en-IN" sz="1800">
                <a:solidFill>
                  <a:srgbClr val="000000"/>
                </a:solidFill>
                <a:latin typeface="Inter"/>
                <a:ea typeface="Inter"/>
                <a:cs typeface="Inter"/>
                <a:sym typeface="Inter"/>
              </a:rPr>
              <a:t>(RFID_5,rec_data);    //</a:t>
            </a:r>
            <a:r>
              <a:rPr b="0" i="0" lang="en-IN" sz="1800">
                <a:solidFill>
                  <a:srgbClr val="FF0000"/>
                </a:solidFill>
                <a:latin typeface="Inter"/>
                <a:ea typeface="Inter"/>
                <a:cs typeface="Inter"/>
                <a:sym typeface="Inter"/>
              </a:rPr>
              <a:t>match</a:t>
            </a:r>
            <a:r>
              <a:rPr b="0" i="0" lang="en-IN" sz="1800">
                <a:solidFill>
                  <a:srgbClr val="000000"/>
                </a:solidFill>
                <a:latin typeface="Inter"/>
                <a:ea typeface="Inter"/>
                <a:cs typeface="Inter"/>
                <a:sym typeface="Inter"/>
              </a:rPr>
              <a:t> =</a:t>
            </a:r>
            <a:r>
              <a:rPr b="1" i="0" lang="en-IN" sz="1800">
                <a:solidFill>
                  <a:srgbClr val="006699"/>
                </a:solidFill>
                <a:latin typeface="Inter"/>
                <a:ea typeface="Inter"/>
                <a:cs typeface="Inter"/>
                <a:sym typeface="Inter"/>
              </a:rPr>
              <a:t>&gt;</a:t>
            </a: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if(</a:t>
            </a:r>
            <a:r>
              <a:rPr b="0" i="0" lang="en-IN" sz="1800">
                <a:solidFill>
                  <a:srgbClr val="FF0000"/>
                </a:solidFill>
                <a:latin typeface="Inter"/>
                <a:ea typeface="Inter"/>
                <a:cs typeface="Inter"/>
                <a:sym typeface="Inter"/>
              </a:rPr>
              <a:t>j</a:t>
            </a:r>
            <a:r>
              <a:rPr b="0" i="0" lang="en-IN" sz="1800">
                <a:solidFill>
                  <a:srgbClr val="000000"/>
                </a:solidFill>
                <a:latin typeface="Inter"/>
                <a:ea typeface="Inter"/>
                <a:cs typeface="Inter"/>
                <a:sym typeface="Inter"/>
              </a:rPr>
              <a:t>==0)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1</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lcd_string(0x80,name_5);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no_of_records</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write(0xA0);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write(0x7F);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write(0xFF);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write(0x00);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stop();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lcd_string(0xC0,"MEMORY CLEARED");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r>
              <a:rPr b="0" i="0" lang="en-IN" sz="1800">
                <a:solidFill>
                  <a:srgbClr val="FF0000"/>
                </a:solidFill>
                <a:latin typeface="Inter"/>
                <a:ea typeface="Inter"/>
                <a:cs typeface="Inter"/>
                <a:sym typeface="Inter"/>
              </a:rPr>
              <a:t>RELAY</a:t>
            </a:r>
            <a:r>
              <a:rPr b="0" i="0" lang="en-IN" sz="1800">
                <a:solidFill>
                  <a:srgbClr val="000000"/>
                </a:solidFill>
                <a:latin typeface="Inter"/>
                <a:ea typeface="Inter"/>
                <a:cs typeface="Inter"/>
                <a:sym typeface="Inter"/>
              </a:rPr>
              <a:t> = </a:t>
            </a:r>
            <a:r>
              <a:rPr b="0" i="0" lang="en-IN" sz="1800">
                <a:solidFill>
                  <a:srgbClr val="0000FF"/>
                </a:solidFill>
                <a:latin typeface="Inter"/>
                <a:ea typeface="Inter"/>
                <a:cs typeface="Inter"/>
                <a:sym typeface="Inter"/>
              </a:rPr>
              <a:t>0</a:t>
            </a:r>
            <a:r>
              <a:rPr b="0" i="0" lang="en-IN" sz="1800">
                <a:solidFill>
                  <a:srgbClr val="000000"/>
                </a:solidFill>
                <a:latin typeface="Inter"/>
                <a:ea typeface="Inter"/>
                <a:cs typeface="Inter"/>
                <a:sym typeface="Inter"/>
              </a:rPr>
              <a: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goto start;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lcd_string(0x80,"ERROR");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lcd_string(0xC0,rec_data);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long_delay();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4" name="Shape 1024"/>
        <p:cNvGrpSpPr/>
        <p:nvPr/>
      </p:nvGrpSpPr>
      <p:grpSpPr>
        <a:xfrm>
          <a:off x="0" y="0"/>
          <a:ext cx="0" cy="0"/>
          <a:chOff x="0" y="0"/>
          <a:chExt cx="0" cy="0"/>
        </a:xfrm>
      </p:grpSpPr>
      <p:sp>
        <p:nvSpPr>
          <p:cNvPr id="1025" name="Google Shape;1025;p15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26" name="Google Shape;1026;p152"/>
          <p:cNvSpPr/>
          <p:nvPr/>
        </p:nvSpPr>
        <p:spPr>
          <a:xfrm flipH="1">
            <a:off x="1" y="0"/>
            <a:ext cx="9143999" cy="1575955"/>
          </a:xfrm>
          <a:prstGeom prst="rect">
            <a:avLst/>
          </a:prstGeom>
          <a:gradFill>
            <a:gsLst>
              <a:gs pos="0">
                <a:srgbClr val="000000">
                  <a:alpha val="95686"/>
                </a:srgbClr>
              </a:gs>
              <a:gs pos="100000">
                <a:srgbClr val="366092"/>
              </a:gs>
            </a:gsLst>
            <a:lin ang="8400000" scaled="0"/>
          </a:gra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27" name="Google Shape;1027;p152"/>
          <p:cNvSpPr/>
          <p:nvPr/>
        </p:nvSpPr>
        <p:spPr>
          <a:xfrm flipH="1" rot="10800000">
            <a:off x="6096642" y="0"/>
            <a:ext cx="3047358" cy="1576412"/>
          </a:xfrm>
          <a:prstGeom prst="rect">
            <a:avLst/>
          </a:prstGeom>
          <a:gradFill>
            <a:gsLst>
              <a:gs pos="0">
                <a:srgbClr val="244061">
                  <a:alpha val="67843"/>
                </a:srgbClr>
              </a:gs>
              <a:gs pos="19000">
                <a:srgbClr val="244061">
                  <a:alpha val="67843"/>
                </a:srgbClr>
              </a:gs>
              <a:gs pos="100000">
                <a:srgbClr val="4F81BD">
                  <a:alpha val="78823"/>
                </a:srgbClr>
              </a:gs>
            </a:gsLst>
            <a:lin ang="19199999" scaled="0"/>
          </a:gra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28" name="Google Shape;1028;p152"/>
          <p:cNvSpPr/>
          <p:nvPr/>
        </p:nvSpPr>
        <p:spPr>
          <a:xfrm rot="5400000">
            <a:off x="3783777" y="-3783778"/>
            <a:ext cx="1576446" cy="9144002"/>
          </a:xfrm>
          <a:prstGeom prst="rect">
            <a:avLst/>
          </a:prstGeom>
          <a:gradFill>
            <a:gsLst>
              <a:gs pos="0">
                <a:srgbClr val="4F81BD">
                  <a:alpha val="0"/>
                </a:srgbClr>
              </a:gs>
              <a:gs pos="23000">
                <a:srgbClr val="4F81BD">
                  <a:alpha val="0"/>
                </a:srgbClr>
              </a:gs>
              <a:gs pos="99000">
                <a:srgbClr val="000000">
                  <a:alpha val="73725"/>
                </a:srgbClr>
              </a:gs>
              <a:gs pos="100000">
                <a:srgbClr val="000000">
                  <a:alpha val="73725"/>
                </a:srgbClr>
              </a:gs>
            </a:gsLst>
            <a:lin ang="20399999" scaled="0"/>
          </a:gra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1029" name="Google Shape;1029;p152"/>
          <p:cNvSpPr txBox="1"/>
          <p:nvPr>
            <p:ph type="title"/>
          </p:nvPr>
        </p:nvSpPr>
        <p:spPr>
          <a:xfrm>
            <a:off x="1028697" y="348865"/>
            <a:ext cx="7533018" cy="87772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None/>
            </a:pPr>
            <a:r>
              <a:rPr lang="en-IN" sz="3500">
                <a:solidFill>
                  <a:srgbClr val="FFFFFF"/>
                </a:solidFill>
                <a:latin typeface="Calibri"/>
                <a:ea typeface="Calibri"/>
                <a:cs typeface="Calibri"/>
                <a:sym typeface="Calibri"/>
              </a:rPr>
              <a:t>              C VS EMBEDDED C</a:t>
            </a:r>
            <a:endParaRPr/>
          </a:p>
        </p:txBody>
      </p:sp>
      <p:grpSp>
        <p:nvGrpSpPr>
          <p:cNvPr id="1030" name="Google Shape;1030;p152"/>
          <p:cNvGrpSpPr/>
          <p:nvPr/>
        </p:nvGrpSpPr>
        <p:grpSpPr>
          <a:xfrm>
            <a:off x="568102" y="2768960"/>
            <a:ext cx="8025750" cy="2880042"/>
            <a:chOff x="85060" y="656381"/>
            <a:chExt cx="8025750" cy="2880042"/>
          </a:xfrm>
        </p:grpSpPr>
        <p:sp>
          <p:nvSpPr>
            <p:cNvPr id="1031" name="Google Shape;1031;p152"/>
            <p:cNvSpPr/>
            <p:nvPr/>
          </p:nvSpPr>
          <p:spPr>
            <a:xfrm>
              <a:off x="1099810" y="656381"/>
              <a:ext cx="1660500" cy="1660500"/>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2"/>
            <p:cNvSpPr/>
            <p:nvPr/>
          </p:nvSpPr>
          <p:spPr>
            <a:xfrm>
              <a:off x="85060" y="2748923"/>
              <a:ext cx="3690000" cy="78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2"/>
            <p:cNvSpPr txBox="1"/>
            <p:nvPr/>
          </p:nvSpPr>
          <p:spPr>
            <a:xfrm>
              <a:off x="85060" y="2748923"/>
              <a:ext cx="3690000" cy="787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100"/>
                <a:buFont typeface="Arial"/>
                <a:buNone/>
              </a:pPr>
              <a:r>
                <a:rPr b="1" i="1" lang="en-IN" sz="1100">
                  <a:latin typeface="Calibri"/>
                  <a:ea typeface="Calibri"/>
                  <a:cs typeface="Calibri"/>
                  <a:sym typeface="Calibri"/>
                </a:rPr>
                <a:t>C programming</a:t>
              </a:r>
              <a:r>
                <a:rPr b="0" i="0" lang="en-IN" sz="1100">
                  <a:latin typeface="Calibri"/>
                  <a:ea typeface="Calibri"/>
                  <a:cs typeface="Calibri"/>
                  <a:sym typeface="Calibri"/>
                </a:rPr>
                <a:t> language is a widely used high-level programming language that is popular in the development of </a:t>
              </a:r>
              <a:r>
                <a:rPr b="1" i="1" lang="en-IN" sz="1100">
                  <a:latin typeface="Calibri"/>
                  <a:ea typeface="Calibri"/>
                  <a:cs typeface="Calibri"/>
                  <a:sym typeface="Calibri"/>
                </a:rPr>
                <a:t>operating systems</a:t>
              </a:r>
              <a:r>
                <a:rPr b="0" i="0" lang="en-IN" sz="1100">
                  <a:latin typeface="Calibri"/>
                  <a:ea typeface="Calibri"/>
                  <a:cs typeface="Calibri"/>
                  <a:sym typeface="Calibri"/>
                </a:rPr>
                <a:t>, </a:t>
              </a:r>
              <a:r>
                <a:rPr b="1" i="1" lang="en-IN" sz="1100">
                  <a:latin typeface="Calibri"/>
                  <a:ea typeface="Calibri"/>
                  <a:cs typeface="Calibri"/>
                  <a:sym typeface="Calibri"/>
                </a:rPr>
                <a:t>application software</a:t>
              </a:r>
              <a:r>
                <a:rPr b="0" i="0" lang="en-IN" sz="1100">
                  <a:latin typeface="Calibri"/>
                  <a:ea typeface="Calibri"/>
                  <a:cs typeface="Calibri"/>
                  <a:sym typeface="Calibri"/>
                </a:rPr>
                <a:t>, and </a:t>
              </a:r>
              <a:r>
                <a:rPr b="1" i="1" lang="en-IN" sz="1100">
                  <a:latin typeface="Calibri"/>
                  <a:ea typeface="Calibri"/>
                  <a:cs typeface="Calibri"/>
                  <a:sym typeface="Calibri"/>
                </a:rPr>
                <a:t>system software. </a:t>
              </a:r>
              <a:endParaRPr sz="1100"/>
            </a:p>
          </p:txBody>
        </p:sp>
        <p:sp>
          <p:nvSpPr>
            <p:cNvPr id="1034" name="Google Shape;1034;p152"/>
            <p:cNvSpPr/>
            <p:nvPr/>
          </p:nvSpPr>
          <p:spPr>
            <a:xfrm>
              <a:off x="5435560" y="656381"/>
              <a:ext cx="1660500" cy="1660500"/>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2"/>
            <p:cNvSpPr/>
            <p:nvPr/>
          </p:nvSpPr>
          <p:spPr>
            <a:xfrm>
              <a:off x="4420810" y="2748923"/>
              <a:ext cx="3690000" cy="787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2"/>
            <p:cNvSpPr txBox="1"/>
            <p:nvPr/>
          </p:nvSpPr>
          <p:spPr>
            <a:xfrm>
              <a:off x="4420810" y="2748923"/>
              <a:ext cx="3690000" cy="7875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100"/>
                <a:buFont typeface="Arial"/>
                <a:buNone/>
              </a:pPr>
              <a:r>
                <a:rPr b="1" i="1" lang="en-IN" sz="1100">
                  <a:latin typeface="Calibri"/>
                  <a:ea typeface="Calibri"/>
                  <a:cs typeface="Calibri"/>
                  <a:sym typeface="Calibri"/>
                </a:rPr>
                <a:t>Embedded C</a:t>
              </a:r>
              <a:r>
                <a:rPr b="0" i="0" lang="en-IN" sz="1100">
                  <a:latin typeface="Calibri"/>
                  <a:ea typeface="Calibri"/>
                  <a:cs typeface="Calibri"/>
                  <a:sym typeface="Calibri"/>
                </a:rPr>
                <a:t> is a variant of C that is specifically designed for programming embedded systems, such as </a:t>
              </a:r>
              <a:r>
                <a:rPr b="1" i="1" lang="en-IN" sz="1100">
                  <a:latin typeface="Calibri"/>
                  <a:ea typeface="Calibri"/>
                  <a:cs typeface="Calibri"/>
                  <a:sym typeface="Calibri"/>
                </a:rPr>
                <a:t>microcontrollers</a:t>
              </a:r>
              <a:r>
                <a:rPr b="0" i="0" lang="en-IN" sz="1100">
                  <a:latin typeface="Calibri"/>
                  <a:ea typeface="Calibri"/>
                  <a:cs typeface="Calibri"/>
                  <a:sym typeface="Calibri"/>
                </a:rPr>
                <a:t>, </a:t>
              </a:r>
              <a:r>
                <a:rPr b="1" i="1" lang="en-IN" sz="1100">
                  <a:latin typeface="Calibri"/>
                  <a:ea typeface="Calibri"/>
                  <a:cs typeface="Calibri"/>
                  <a:sym typeface="Calibri"/>
                </a:rPr>
                <a:t>microprocessors</a:t>
              </a:r>
              <a:r>
                <a:rPr b="0" i="0" lang="en-IN" sz="1100">
                  <a:latin typeface="Calibri"/>
                  <a:ea typeface="Calibri"/>
                  <a:cs typeface="Calibri"/>
                  <a:sym typeface="Calibri"/>
                </a:rPr>
                <a:t>, and other programmable devices. In this article, we will discuss the differences between C and Embedded C.</a:t>
              </a:r>
              <a:endParaRPr sz="1100"/>
            </a:p>
          </p:txBody>
        </p:sp>
      </p:gr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53"/>
          <p:cNvSpPr txBox="1"/>
          <p:nvPr>
            <p:ph idx="1" type="body"/>
          </p:nvPr>
        </p:nvSpPr>
        <p:spPr>
          <a:xfrm>
            <a:off x="152399" y="117693"/>
            <a:ext cx="8660765"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1" lang="en-IN">
                <a:solidFill>
                  <a:srgbClr val="333333"/>
                </a:solidFill>
                <a:latin typeface="Inter"/>
                <a:ea typeface="Inter"/>
                <a:cs typeface="Inter"/>
                <a:sym typeface="Inter"/>
              </a:rPr>
              <a:t>"C"</a:t>
            </a:r>
            <a:r>
              <a:rPr b="0" i="0" lang="en-IN">
                <a:solidFill>
                  <a:srgbClr val="333333"/>
                </a:solidFill>
                <a:latin typeface="Inter"/>
                <a:ea typeface="Inter"/>
                <a:cs typeface="Inter"/>
                <a:sym typeface="Inter"/>
              </a:rPr>
              <a:t> is a programming language that was developed in the </a:t>
            </a:r>
            <a:r>
              <a:rPr b="1" i="1" lang="en-IN">
                <a:solidFill>
                  <a:srgbClr val="333333"/>
                </a:solidFill>
                <a:latin typeface="Inter"/>
                <a:ea typeface="Inter"/>
                <a:cs typeface="Inter"/>
                <a:sym typeface="Inter"/>
              </a:rPr>
              <a:t>1970s</a:t>
            </a:r>
            <a:r>
              <a:rPr b="0" i="0" lang="en-IN">
                <a:solidFill>
                  <a:srgbClr val="333333"/>
                </a:solidFill>
                <a:latin typeface="Inter"/>
                <a:ea typeface="Inter"/>
                <a:cs typeface="Inter"/>
                <a:sym typeface="Inter"/>
              </a:rPr>
              <a:t> by </a:t>
            </a:r>
            <a:r>
              <a:rPr b="1" i="1" lang="en-IN">
                <a:solidFill>
                  <a:srgbClr val="333333"/>
                </a:solidFill>
                <a:latin typeface="Inter"/>
                <a:ea typeface="Inter"/>
                <a:cs typeface="Inter"/>
                <a:sym typeface="Inter"/>
              </a:rPr>
              <a:t>Dennis Ritchie</a:t>
            </a:r>
            <a:r>
              <a:rPr b="0" i="0" lang="en-IN">
                <a:solidFill>
                  <a:srgbClr val="333333"/>
                </a:solidFill>
                <a:latin typeface="Inter"/>
                <a:ea typeface="Inter"/>
                <a:cs typeface="Inter"/>
                <a:sym typeface="Inter"/>
              </a:rPr>
              <a:t> at </a:t>
            </a:r>
            <a:r>
              <a:rPr b="1" i="1" lang="en-IN">
                <a:solidFill>
                  <a:srgbClr val="333333"/>
                </a:solidFill>
                <a:latin typeface="Inter"/>
                <a:ea typeface="Inter"/>
                <a:cs typeface="Inter"/>
                <a:sym typeface="Inter"/>
              </a:rPr>
              <a:t>Bell Labs</a:t>
            </a:r>
            <a:r>
              <a:rPr b="0" i="0" lang="en-IN">
                <a:solidFill>
                  <a:srgbClr val="333333"/>
                </a:solidFill>
                <a:latin typeface="Inter"/>
                <a:ea typeface="Inter"/>
                <a:cs typeface="Inter"/>
                <a:sym typeface="Inter"/>
              </a:rPr>
              <a:t>. It is a general-purpose, procedural programming language known for its efficiency, portability, and low-level system programming capabilities. Here are some advantages and disadvantages of using C:</a:t>
            </a:r>
            <a:endParaRPr/>
          </a:p>
        </p:txBody>
      </p:sp>
      <p:sp>
        <p:nvSpPr>
          <p:cNvPr id="1042" name="Google Shape;1042;p153"/>
          <p:cNvSpPr txBox="1"/>
          <p:nvPr/>
        </p:nvSpPr>
        <p:spPr>
          <a:xfrm>
            <a:off x="76200" y="1194078"/>
            <a:ext cx="8991600" cy="5632311"/>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0" i="0" lang="en-IN" sz="1800">
                <a:solidFill>
                  <a:srgbClr val="610B4B"/>
                </a:solidFill>
                <a:latin typeface="Arial"/>
                <a:ea typeface="Arial"/>
                <a:cs typeface="Arial"/>
                <a:sym typeface="Arial"/>
              </a:rPr>
              <a:t>Advantages of C:</a:t>
            </a:r>
            <a:endParaRPr/>
          </a:p>
          <a:p>
            <a:pPr indent="0" lvl="0" marL="0" rtl="0" algn="just">
              <a:spcBef>
                <a:spcPts val="0"/>
              </a:spcBef>
              <a:spcAft>
                <a:spcPts val="0"/>
              </a:spcAft>
              <a:buNone/>
            </a:pPr>
            <a:r>
              <a:rPr b="1" i="0" lang="en-IN" sz="1800">
                <a:solidFill>
                  <a:srgbClr val="333333"/>
                </a:solidFill>
                <a:latin typeface="Inter"/>
                <a:ea typeface="Inter"/>
                <a:cs typeface="Inter"/>
                <a:sym typeface="Inter"/>
              </a:rPr>
              <a:t>Efficiency:</a:t>
            </a:r>
            <a:endParaRPr b="0" i="0" sz="1800">
              <a:solidFill>
                <a:srgbClr val="333333"/>
              </a:solidFill>
              <a:latin typeface="Inter"/>
              <a:ea typeface="Inter"/>
              <a:cs typeface="Inter"/>
              <a:sym typeface="Inte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C is known for its efficiency in terms of both execution speed and memory usage. It allows for direct manipulation of computer hardware, which makes it suitable for performance-critical applications such as embedded systems, operating systems, and game development.</a:t>
            </a:r>
            <a:endParaRPr/>
          </a:p>
          <a:p>
            <a:pPr indent="0" lvl="0" marL="0" rtl="0" algn="just">
              <a:spcBef>
                <a:spcPts val="0"/>
              </a:spcBef>
              <a:spcAft>
                <a:spcPts val="0"/>
              </a:spcAft>
              <a:buNone/>
            </a:pPr>
            <a:r>
              <a:rPr b="1" i="0" lang="en-IN" sz="1800">
                <a:solidFill>
                  <a:srgbClr val="333333"/>
                </a:solidFill>
                <a:latin typeface="Inter"/>
                <a:ea typeface="Inter"/>
                <a:cs typeface="Inter"/>
                <a:sym typeface="Inter"/>
              </a:rPr>
              <a:t>Portability:</a:t>
            </a:r>
            <a:endParaRPr b="0" i="0" sz="1800">
              <a:solidFill>
                <a:srgbClr val="333333"/>
              </a:solidFill>
              <a:latin typeface="Inter"/>
              <a:ea typeface="Inter"/>
              <a:cs typeface="Inter"/>
              <a:sym typeface="Inte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C code can be compiled and executed on different platforms, including various operating systems and hardware architectures, with minimal or no modifications. It makes C a portable language, allowing developers to write code once and run it on multiple platforms, which is a significant advantage for cross-platform development.</a:t>
            </a:r>
            <a:endParaRPr/>
          </a:p>
          <a:p>
            <a:pPr indent="0" lvl="0" marL="0" rtl="0" algn="just">
              <a:spcBef>
                <a:spcPts val="0"/>
              </a:spcBef>
              <a:spcAft>
                <a:spcPts val="0"/>
              </a:spcAft>
              <a:buNone/>
            </a:pPr>
            <a:r>
              <a:rPr b="1" i="0" lang="en-IN" sz="1800">
                <a:solidFill>
                  <a:srgbClr val="333333"/>
                </a:solidFill>
                <a:latin typeface="Inter"/>
                <a:ea typeface="Inter"/>
                <a:cs typeface="Inter"/>
                <a:sym typeface="Inter"/>
              </a:rPr>
              <a:t>Flexibility:</a:t>
            </a:r>
            <a:endParaRPr b="0" i="0" sz="1800">
              <a:solidFill>
                <a:srgbClr val="333333"/>
              </a:solidFill>
              <a:latin typeface="Inter"/>
              <a:ea typeface="Inter"/>
              <a:cs typeface="Inter"/>
              <a:sym typeface="Inte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C provides low-level features like pointers and memory manipulation, which give programmers fine-grained control over the hardware resources of a system. It allows for optimized code and efficient memory management, making it a popular choice for systems programming and embedded systems development.</a:t>
            </a:r>
            <a:endParaRPr/>
          </a:p>
          <a:p>
            <a:pPr indent="0" lvl="0" marL="0" rtl="0" algn="just">
              <a:spcBef>
                <a:spcPts val="0"/>
              </a:spcBef>
              <a:spcAft>
                <a:spcPts val="0"/>
              </a:spcAft>
              <a:buNone/>
            </a:pPr>
            <a:r>
              <a:rPr b="1" i="0" lang="en-IN" sz="1800">
                <a:solidFill>
                  <a:srgbClr val="333333"/>
                </a:solidFill>
                <a:latin typeface="Inter"/>
                <a:ea typeface="Inter"/>
                <a:cs typeface="Inter"/>
                <a:sym typeface="Inter"/>
              </a:rPr>
              <a:t>Large Community and Libraries:</a:t>
            </a:r>
            <a:endParaRPr b="0" i="0" sz="1800">
              <a:solidFill>
                <a:srgbClr val="333333"/>
              </a:solidFill>
              <a:latin typeface="Inter"/>
              <a:ea typeface="Inter"/>
              <a:cs typeface="Inter"/>
              <a:sym typeface="Inte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C has a large community of developers and a vast ecosystem of libraries and tools. There are abundant resources available for learning, support, and code reuse, making it easier for developers to find solutions to problems and leverage existing code to accelerate development.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5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Disadvantages of C:</a:t>
            </a:r>
            <a:br>
              <a:rPr b="0" i="0" lang="en-IN">
                <a:solidFill>
                  <a:srgbClr val="610B4B"/>
                </a:solidFill>
                <a:latin typeface="Arial"/>
                <a:ea typeface="Arial"/>
                <a:cs typeface="Arial"/>
                <a:sym typeface="Arial"/>
              </a:rPr>
            </a:br>
            <a:endParaRPr/>
          </a:p>
        </p:txBody>
      </p:sp>
      <p:sp>
        <p:nvSpPr>
          <p:cNvPr id="1048" name="Google Shape;1048;p154"/>
          <p:cNvSpPr txBox="1"/>
          <p:nvPr>
            <p:ph idx="1" type="body"/>
          </p:nvPr>
        </p:nvSpPr>
        <p:spPr>
          <a:xfrm>
            <a:off x="76200" y="1012350"/>
            <a:ext cx="8660765" cy="581697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Complexity:</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C has a steeper learning curve compared to some other modern programming languages due to its low-level features, such as pointers and manual memory management. Writing C code requires careful consideration of memory allocation, pointer manipulation, and other low-level details, which can be error-prone and lead to bugs, crashes, and security vulnerabilities.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Lack of built-in features:</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C is a relatively low-level language, and it lacks many of the high-level features that are common in modern programming languages, such as </a:t>
            </a:r>
            <a:r>
              <a:rPr b="1" i="1" lang="en-IN">
                <a:solidFill>
                  <a:srgbClr val="333333"/>
                </a:solidFill>
                <a:latin typeface="Inter"/>
                <a:ea typeface="Inter"/>
                <a:cs typeface="Inter"/>
                <a:sym typeface="Inter"/>
              </a:rPr>
              <a:t>garbage collection</a:t>
            </a:r>
            <a:r>
              <a:rPr b="0" i="0" lang="en-IN">
                <a:solidFill>
                  <a:srgbClr val="333333"/>
                </a:solidFill>
                <a:latin typeface="Inter"/>
                <a:ea typeface="Inter"/>
                <a:cs typeface="Inter"/>
                <a:sym typeface="Inter"/>
              </a:rPr>
              <a:t>, built-in support for object-oriented programming, and dynamic memory allocation. It means that developers need to implement these features manually, which can be time-consuming and error-prone.</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Vulnerability to security risks:</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C allows direct manipulation of memory through pointers, which can lead to memory-related vulnerabilities such as buffer overflows, null pointer dereferences, and other security risks if not handled carefully. Writing secure C code requires meticulous attention to memory management and input validation, which can be challenging for inexperienced developers.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Compile-time dependencies:</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C code is compiled into machine code specific to a target platform, which means that changes in hardware architecture or operating system may require recompilation and potentially modification of the code. It can add complexity and maintenance overhead, especially in large projects or when targeting multiple platforms.</a:t>
            </a:r>
            <a:endParaRPr/>
          </a:p>
          <a:p>
            <a:pPr indent="0" lvl="0" marL="0" rtl="0" algn="l">
              <a:spcBef>
                <a:spcPts val="0"/>
              </a:spcBef>
              <a:spcAft>
                <a:spcPts val="0"/>
              </a:spcAft>
              <a:buNone/>
            </a:pPr>
            <a:r>
              <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5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Flow of C Program</a:t>
            </a:r>
            <a:br>
              <a:rPr b="0" i="0" lang="en-IN">
                <a:solidFill>
                  <a:srgbClr val="610B38"/>
                </a:solidFill>
                <a:latin typeface="Arial"/>
                <a:ea typeface="Arial"/>
                <a:cs typeface="Arial"/>
                <a:sym typeface="Arial"/>
              </a:rPr>
            </a:br>
            <a:endParaRPr/>
          </a:p>
        </p:txBody>
      </p:sp>
      <p:sp>
        <p:nvSpPr>
          <p:cNvPr id="1054" name="Google Shape;1054;p155"/>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b="0" i="0">
              <a:solidFill>
                <a:srgbClr val="610B38"/>
              </a:solidFill>
              <a:latin typeface="Arial"/>
              <a:ea typeface="Arial"/>
              <a:cs typeface="Arial"/>
              <a:sym typeface="Arial"/>
            </a:endParaRPr>
          </a:p>
          <a:p>
            <a:pPr indent="0" lvl="0" marL="0" rtl="0" algn="just">
              <a:spcBef>
                <a:spcPts val="0"/>
              </a:spcBef>
              <a:spcAft>
                <a:spcPts val="0"/>
              </a:spcAft>
              <a:buNone/>
            </a:pPr>
            <a:r>
              <a:rPr b="0" i="0" lang="en-IN">
                <a:solidFill>
                  <a:srgbClr val="333333"/>
                </a:solidFill>
                <a:latin typeface="Inter"/>
                <a:ea typeface="Inter"/>
                <a:cs typeface="Inter"/>
                <a:sym typeface="Inter"/>
              </a:rPr>
              <a:t>The C program follows many steps in execution. To understand the flow of C program well, let us see a simple program first.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File: simple.c</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FF"/>
              </a:buClr>
              <a:buSzPts val="1800"/>
              <a:buFont typeface="Calibri"/>
              <a:buAutoNum type="arabicPeriod"/>
            </a:pPr>
            <a:r>
              <a:rPr b="0" i="0" lang="en-IN">
                <a:solidFill>
                  <a:srgbClr val="0000FF"/>
                </a:solidFill>
                <a:latin typeface="Inter"/>
                <a:ea typeface="Inter"/>
                <a:cs typeface="Inter"/>
                <a:sym typeface="Inter"/>
              </a:rPr>
              <a:t>#include &lt;stdio.h&gt;  </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2E8B57"/>
              </a:buClr>
              <a:buSzPts val="1800"/>
              <a:buFont typeface="Calibri"/>
              <a:buAutoNum type="arabicPeriod"/>
            </a:pPr>
            <a:r>
              <a:rPr b="1" i="0" lang="en-IN">
                <a:solidFill>
                  <a:srgbClr val="2E8B57"/>
                </a:solidFill>
                <a:latin typeface="Inter"/>
                <a:ea typeface="Inter"/>
                <a:cs typeface="Inter"/>
                <a:sym typeface="Inter"/>
              </a:rPr>
              <a:t>int</a:t>
            </a:r>
            <a:r>
              <a:rPr b="0" i="0" lang="en-IN">
                <a:solidFill>
                  <a:srgbClr val="000000"/>
                </a:solidFill>
                <a:latin typeface="Inter"/>
                <a:ea typeface="Inter"/>
                <a:cs typeface="Inter"/>
                <a:sym typeface="Inter"/>
              </a:rPr>
              <a:t> main(){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printf(</a:t>
            </a:r>
            <a:r>
              <a:rPr b="0" i="0" lang="en-IN">
                <a:solidFill>
                  <a:srgbClr val="0000FF"/>
                </a:solidFill>
                <a:latin typeface="Inter"/>
                <a:ea typeface="Inter"/>
                <a:cs typeface="Inter"/>
                <a:sym typeface="Inter"/>
              </a:rPr>
              <a:t>"Hello C Language"</a:t>
            </a:r>
            <a:r>
              <a:rPr b="0" i="0" lang="en-IN">
                <a:solidFill>
                  <a:srgbClr val="000000"/>
                </a:solidFill>
                <a:latin typeface="Inter"/>
                <a:ea typeface="Inter"/>
                <a:cs typeface="Inter"/>
                <a:sym typeface="Inter"/>
              </a:rPr>
              <a:t>);    </a:t>
            </a:r>
            <a:endParaRPr/>
          </a:p>
          <a:p>
            <a:pPr indent="-114300" lvl="0" marL="0" rtl="0" algn="just">
              <a:spcBef>
                <a:spcPts val="0"/>
              </a:spcBef>
              <a:spcAft>
                <a:spcPts val="0"/>
              </a:spcAft>
              <a:buClr>
                <a:srgbClr val="006699"/>
              </a:buClr>
              <a:buSzPts val="1800"/>
              <a:buFont typeface="Calibri"/>
              <a:buAutoNum type="arabicPeriod"/>
            </a:pPr>
            <a:r>
              <a:rPr b="1" i="0" lang="en-IN">
                <a:solidFill>
                  <a:srgbClr val="006699"/>
                </a:solidFill>
                <a:latin typeface="Inter"/>
                <a:ea typeface="Inter"/>
                <a:cs typeface="Inter"/>
                <a:sym typeface="Inter"/>
              </a:rPr>
              <a:t>return</a:t>
            </a:r>
            <a:r>
              <a:rPr b="0" i="0" lang="en-IN">
                <a:solidFill>
                  <a:srgbClr val="000000"/>
                </a:solidFill>
                <a:latin typeface="Inter"/>
                <a:ea typeface="Inter"/>
                <a:cs typeface="Inter"/>
                <a:sym typeface="Inter"/>
              </a:rPr>
              <a:t> 0;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a:t>
            </a:r>
            <a:endParaRPr/>
          </a:p>
          <a:p>
            <a:pPr indent="0" lvl="0" marL="0" rtl="0" algn="l">
              <a:spcBef>
                <a:spcPts val="0"/>
              </a:spcBef>
              <a:spcAft>
                <a:spcPts val="0"/>
              </a:spcAft>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8" name="Shape 1058"/>
        <p:cNvGrpSpPr/>
        <p:nvPr/>
      </p:nvGrpSpPr>
      <p:grpSpPr>
        <a:xfrm>
          <a:off x="0" y="0"/>
          <a:ext cx="0" cy="0"/>
          <a:chOff x="0" y="0"/>
          <a:chExt cx="0" cy="0"/>
        </a:xfrm>
      </p:grpSpPr>
      <p:pic>
        <p:nvPicPr>
          <p:cNvPr descr="C program flow" id="1059" name="Google Shape;1059;p156"/>
          <p:cNvPicPr preferRelativeResize="0"/>
          <p:nvPr/>
        </p:nvPicPr>
        <p:blipFill rotWithShape="1">
          <a:blip r:embed="rId3">
            <a:alphaModFix/>
          </a:blip>
          <a:srcRect b="0" l="0" r="0" t="0"/>
          <a:stretch/>
        </p:blipFill>
        <p:spPr>
          <a:xfrm>
            <a:off x="3276600" y="0"/>
            <a:ext cx="1922463" cy="685800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5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065" name="Google Shape;1065;p157"/>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Let's try to understand the flow of above program by the figure given below.</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1) C program (source code) is sent to preprocessor first. The preprocessor is responsible to convert preprocessor directives into their respective values. The preprocessor generates an expanded source code.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2) Expanded source code is sent to compiler which compiles the code and converts it into assembly code.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3) The assembly code is sent to assembler which assembles the code and converts it into object code. Now a simple.obj file is generated.</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4) The object code is sent to linker which links it to the library such as header files. Then it is converted into executable code. A simple.exe file is generated.</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5) The executable code is sent to loader which loads it into memory and then it is executed. After execution, output is sent to console.</a:t>
            </a:r>
            <a:endParaRPr/>
          </a:p>
          <a:p>
            <a:pPr indent="0" lvl="0" marL="0" rtl="0" algn="l">
              <a:spcBef>
                <a:spcPts val="0"/>
              </a:spcBef>
              <a:spcAft>
                <a:spcPts val="0"/>
              </a:spcAft>
              <a:buNone/>
            </a:pPr>
            <a:br>
              <a:rPr lang="en-IN"/>
            </a:b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15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What is Embedded C?</a:t>
            </a:r>
            <a:br>
              <a:rPr b="0" i="0" lang="en-IN">
                <a:solidFill>
                  <a:srgbClr val="610B38"/>
                </a:solidFill>
                <a:latin typeface="Arial"/>
                <a:ea typeface="Arial"/>
                <a:cs typeface="Arial"/>
                <a:sym typeface="Arial"/>
              </a:rPr>
            </a:br>
            <a:endParaRPr/>
          </a:p>
        </p:txBody>
      </p:sp>
      <p:sp>
        <p:nvSpPr>
          <p:cNvPr id="1071" name="Google Shape;1071;p158"/>
          <p:cNvSpPr txBox="1"/>
          <p:nvPr>
            <p:ph idx="1" type="body"/>
          </p:nvPr>
        </p:nvSpPr>
        <p:spPr>
          <a:xfrm>
            <a:off x="223179" y="664546"/>
            <a:ext cx="8660765" cy="138499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1" lang="en-IN">
                <a:solidFill>
                  <a:srgbClr val="333333"/>
                </a:solidFill>
                <a:latin typeface="Inter"/>
                <a:ea typeface="Inter"/>
                <a:cs typeface="Inter"/>
                <a:sym typeface="Inter"/>
              </a:rPr>
              <a:t>Embedded C</a:t>
            </a:r>
            <a:r>
              <a:rPr b="0" i="0" lang="en-IN">
                <a:solidFill>
                  <a:srgbClr val="333333"/>
                </a:solidFill>
                <a:latin typeface="Inter"/>
                <a:ea typeface="Inter"/>
                <a:cs typeface="Inter"/>
                <a:sym typeface="Inter"/>
              </a:rPr>
              <a:t> is a variant of the C programming language that is specifically tailored for developing software for embedded systems, which are specialized computing systems embedded in various devices, such as </a:t>
            </a:r>
            <a:r>
              <a:rPr b="1" i="1" lang="en-IN">
                <a:solidFill>
                  <a:srgbClr val="333333"/>
                </a:solidFill>
                <a:latin typeface="Inter"/>
                <a:ea typeface="Inter"/>
                <a:cs typeface="Inter"/>
                <a:sym typeface="Inter"/>
              </a:rPr>
              <a:t>microcontrollers</a:t>
            </a:r>
            <a:r>
              <a:rPr b="0" i="0" lang="en-IN">
                <a:solidFill>
                  <a:srgbClr val="333333"/>
                </a:solidFill>
                <a:latin typeface="Inter"/>
                <a:ea typeface="Inter"/>
                <a:cs typeface="Inter"/>
                <a:sym typeface="Inter"/>
              </a:rPr>
              <a:t>, </a:t>
            </a:r>
            <a:r>
              <a:rPr b="1" i="1" lang="en-IN">
                <a:solidFill>
                  <a:srgbClr val="333333"/>
                </a:solidFill>
                <a:latin typeface="Inter"/>
                <a:ea typeface="Inter"/>
                <a:cs typeface="Inter"/>
                <a:sym typeface="Inter"/>
              </a:rPr>
              <a:t>sensors</a:t>
            </a:r>
            <a:r>
              <a:rPr b="0" i="0" lang="en-IN">
                <a:solidFill>
                  <a:srgbClr val="333333"/>
                </a:solidFill>
                <a:latin typeface="Inter"/>
                <a:ea typeface="Inter"/>
                <a:cs typeface="Inter"/>
                <a:sym typeface="Inter"/>
              </a:rPr>
              <a:t>, </a:t>
            </a:r>
            <a:r>
              <a:rPr b="1" i="1" lang="en-IN">
                <a:solidFill>
                  <a:srgbClr val="333333"/>
                </a:solidFill>
                <a:latin typeface="Inter"/>
                <a:ea typeface="Inter"/>
                <a:cs typeface="Inter"/>
                <a:sym typeface="Inter"/>
              </a:rPr>
              <a:t>appliances</a:t>
            </a:r>
            <a:r>
              <a:rPr b="0" i="0" lang="en-IN">
                <a:solidFill>
                  <a:srgbClr val="333333"/>
                </a:solidFill>
                <a:latin typeface="Inter"/>
                <a:ea typeface="Inter"/>
                <a:cs typeface="Inter"/>
                <a:sym typeface="Inter"/>
              </a:rPr>
              <a:t>, </a:t>
            </a:r>
            <a:r>
              <a:rPr b="1" i="1" lang="en-IN">
                <a:solidFill>
                  <a:srgbClr val="333333"/>
                </a:solidFill>
                <a:latin typeface="Inter"/>
                <a:ea typeface="Inter"/>
                <a:cs typeface="Inter"/>
                <a:sym typeface="Inter"/>
              </a:rPr>
              <a:t>automotive systems</a:t>
            </a:r>
            <a:r>
              <a:rPr b="0" i="0" lang="en-IN">
                <a:solidFill>
                  <a:srgbClr val="333333"/>
                </a:solidFill>
                <a:latin typeface="Inter"/>
                <a:ea typeface="Inter"/>
                <a:cs typeface="Inter"/>
                <a:sym typeface="Inter"/>
              </a:rPr>
              <a:t>, and </a:t>
            </a:r>
            <a:r>
              <a:rPr b="1" i="1" lang="en-IN">
                <a:solidFill>
                  <a:srgbClr val="333333"/>
                </a:solidFill>
                <a:latin typeface="Inter"/>
                <a:ea typeface="Inter"/>
                <a:cs typeface="Inter"/>
                <a:sym typeface="Inter"/>
              </a:rPr>
              <a:t>industrial control systems</a:t>
            </a:r>
            <a:r>
              <a:rPr b="0" i="0" lang="en-IN">
                <a:solidFill>
                  <a:srgbClr val="333333"/>
                </a:solidFill>
                <a:latin typeface="Inter"/>
                <a:ea typeface="Inter"/>
                <a:cs typeface="Inter"/>
                <a:sym typeface="Inter"/>
              </a:rPr>
              <a:t>. Here are some advantages and disadvantages of using Embedded C:</a:t>
            </a:r>
            <a:endParaRPr/>
          </a:p>
        </p:txBody>
      </p:sp>
      <p:sp>
        <p:nvSpPr>
          <p:cNvPr id="1072" name="Google Shape;1072;p158"/>
          <p:cNvSpPr txBox="1"/>
          <p:nvPr/>
        </p:nvSpPr>
        <p:spPr>
          <a:xfrm>
            <a:off x="111589" y="2286000"/>
            <a:ext cx="8920821" cy="4401205"/>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0" i="0" lang="en-IN" sz="1600">
                <a:solidFill>
                  <a:srgbClr val="610B4B"/>
                </a:solidFill>
                <a:latin typeface="Arial"/>
                <a:ea typeface="Arial"/>
                <a:cs typeface="Arial"/>
                <a:sym typeface="Arial"/>
              </a:rPr>
              <a:t>Advantages of Embedded C:</a:t>
            </a:r>
            <a:endParaRPr/>
          </a:p>
          <a:p>
            <a:pPr indent="0" lvl="0" marL="0" rtl="0" algn="just">
              <a:spcBef>
                <a:spcPts val="0"/>
              </a:spcBef>
              <a:spcAft>
                <a:spcPts val="0"/>
              </a:spcAft>
              <a:buNone/>
            </a:pPr>
            <a:r>
              <a:rPr b="1" i="0" lang="en-IN" sz="1600">
                <a:solidFill>
                  <a:srgbClr val="333333"/>
                </a:solidFill>
                <a:latin typeface="Inter"/>
                <a:ea typeface="Inter"/>
                <a:cs typeface="Inter"/>
                <a:sym typeface="Inter"/>
              </a:rPr>
              <a:t>Efficiency:</a:t>
            </a:r>
            <a:endParaRPr b="0" i="0" sz="1600">
              <a:solidFill>
                <a:srgbClr val="333333"/>
              </a:solidFill>
              <a:latin typeface="Inter"/>
              <a:ea typeface="Inter"/>
              <a:cs typeface="Inter"/>
              <a:sym typeface="Inter"/>
            </a:endParaRPr>
          </a:p>
          <a:p>
            <a:pPr indent="0" lvl="0" marL="0" rtl="0" algn="just">
              <a:spcBef>
                <a:spcPts val="0"/>
              </a:spcBef>
              <a:spcAft>
                <a:spcPts val="0"/>
              </a:spcAft>
              <a:buNone/>
            </a:pPr>
            <a:r>
              <a:rPr b="1" i="1" lang="en-IN" sz="1600">
                <a:solidFill>
                  <a:srgbClr val="333333"/>
                </a:solidFill>
                <a:latin typeface="Inter"/>
                <a:ea typeface="Inter"/>
                <a:cs typeface="Inter"/>
                <a:sym typeface="Inter"/>
              </a:rPr>
              <a:t>Embedded C</a:t>
            </a:r>
            <a:r>
              <a:rPr b="0" i="0" lang="en-IN" sz="1600">
                <a:solidFill>
                  <a:srgbClr val="333333"/>
                </a:solidFill>
                <a:latin typeface="Inter"/>
                <a:ea typeface="Inter"/>
                <a:cs typeface="Inter"/>
                <a:sym typeface="Inter"/>
              </a:rPr>
              <a:t> allows for efficient programming and optimization of system resources, such as memory, processing power, and energy consumption. It is critical in embedded systems, where resources are often limited and need to be carefully managed for optimal performance.</a:t>
            </a:r>
            <a:endParaRPr/>
          </a:p>
          <a:p>
            <a:pPr indent="0" lvl="0" marL="0" rtl="0" algn="just">
              <a:spcBef>
                <a:spcPts val="0"/>
              </a:spcBef>
              <a:spcAft>
                <a:spcPts val="0"/>
              </a:spcAft>
              <a:buNone/>
            </a:pPr>
            <a:r>
              <a:rPr b="1" i="0" lang="en-IN" sz="1600">
                <a:solidFill>
                  <a:srgbClr val="333333"/>
                </a:solidFill>
                <a:latin typeface="Inter"/>
                <a:ea typeface="Inter"/>
                <a:cs typeface="Inter"/>
                <a:sym typeface="Inter"/>
              </a:rPr>
              <a:t>Portability:</a:t>
            </a:r>
            <a:endParaRPr b="0" i="0" sz="1600">
              <a:solidFill>
                <a:srgbClr val="333333"/>
              </a:solidFill>
              <a:latin typeface="Inter"/>
              <a:ea typeface="Inter"/>
              <a:cs typeface="Inter"/>
              <a:sym typeface="Inter"/>
            </a:endParaRPr>
          </a:p>
          <a:p>
            <a:pPr indent="0" lvl="0" marL="0" rtl="0" algn="just">
              <a:spcBef>
                <a:spcPts val="0"/>
              </a:spcBef>
              <a:spcAft>
                <a:spcPts val="0"/>
              </a:spcAft>
              <a:buNone/>
            </a:pPr>
            <a:r>
              <a:rPr b="0" i="0" lang="en-IN" sz="1600">
                <a:solidFill>
                  <a:srgbClr val="333333"/>
                </a:solidFill>
                <a:latin typeface="Inter"/>
                <a:ea typeface="Inter"/>
                <a:cs typeface="Inter"/>
                <a:sym typeface="Inter"/>
              </a:rPr>
              <a:t>Embedded C code can be compiled and executed on different embedded platforms with minimal or no modifications, making it portable across various embedded systems. It enables code to reuse and simplifies the process of developing software for different hardware platforms.</a:t>
            </a:r>
            <a:endParaRPr/>
          </a:p>
          <a:p>
            <a:pPr indent="0" lvl="0" marL="0" rtl="0" algn="just">
              <a:spcBef>
                <a:spcPts val="0"/>
              </a:spcBef>
              <a:spcAft>
                <a:spcPts val="0"/>
              </a:spcAft>
              <a:buNone/>
            </a:pPr>
            <a:r>
              <a:rPr b="1" i="0" lang="en-IN" sz="1600">
                <a:solidFill>
                  <a:srgbClr val="333333"/>
                </a:solidFill>
                <a:latin typeface="Inter"/>
                <a:ea typeface="Inter"/>
                <a:cs typeface="Inter"/>
                <a:sym typeface="Inter"/>
              </a:rPr>
              <a:t>Low-level hardware access:</a:t>
            </a:r>
            <a:endParaRPr b="0" i="0" sz="1600">
              <a:solidFill>
                <a:srgbClr val="333333"/>
              </a:solidFill>
              <a:latin typeface="Inter"/>
              <a:ea typeface="Inter"/>
              <a:cs typeface="Inter"/>
              <a:sym typeface="Inter"/>
            </a:endParaRPr>
          </a:p>
          <a:p>
            <a:pPr indent="0" lvl="0" marL="0" rtl="0" algn="just">
              <a:spcBef>
                <a:spcPts val="0"/>
              </a:spcBef>
              <a:spcAft>
                <a:spcPts val="0"/>
              </a:spcAft>
              <a:buNone/>
            </a:pPr>
            <a:r>
              <a:rPr b="0" i="0" lang="en-IN" sz="1600">
                <a:solidFill>
                  <a:srgbClr val="333333"/>
                </a:solidFill>
                <a:latin typeface="Inter"/>
                <a:ea typeface="Inter"/>
                <a:cs typeface="Inter"/>
                <a:sym typeface="Inter"/>
              </a:rPr>
              <a:t>Embedded C provides low-level features, such as direct register access and bit manipulation, which allow for precise control over the hardware resources of an embedded system. This level of control is essential in embedded systems, where hardware interactions are often critical for functionality and performance.</a:t>
            </a:r>
            <a:endParaRPr/>
          </a:p>
          <a:p>
            <a:pPr indent="0" lvl="0" marL="0" rtl="0" algn="just">
              <a:spcBef>
                <a:spcPts val="0"/>
              </a:spcBef>
              <a:spcAft>
                <a:spcPts val="0"/>
              </a:spcAft>
              <a:buNone/>
            </a:pPr>
            <a:r>
              <a:rPr b="1" i="0" lang="en-IN" sz="1600">
                <a:solidFill>
                  <a:srgbClr val="333333"/>
                </a:solidFill>
                <a:latin typeface="Inter"/>
                <a:ea typeface="Inter"/>
                <a:cs typeface="Inter"/>
                <a:sym typeface="Inter"/>
              </a:rPr>
              <a:t>Real-time capabilities:</a:t>
            </a:r>
            <a:endParaRPr b="0" i="0" sz="1600">
              <a:solidFill>
                <a:srgbClr val="333333"/>
              </a:solidFill>
              <a:latin typeface="Inter"/>
              <a:ea typeface="Inter"/>
              <a:cs typeface="Inter"/>
              <a:sym typeface="Inter"/>
            </a:endParaRPr>
          </a:p>
          <a:p>
            <a:pPr indent="0" lvl="0" marL="0" rtl="0" algn="just">
              <a:spcBef>
                <a:spcPts val="0"/>
              </a:spcBef>
              <a:spcAft>
                <a:spcPts val="0"/>
              </a:spcAft>
              <a:buNone/>
            </a:pPr>
            <a:r>
              <a:rPr b="0" i="0" lang="en-IN" sz="1600">
                <a:solidFill>
                  <a:srgbClr val="333333"/>
                </a:solidFill>
                <a:latin typeface="Inter"/>
                <a:ea typeface="Inter"/>
                <a:cs typeface="Inter"/>
                <a:sym typeface="Inter"/>
              </a:rPr>
              <a:t>Embedded C allows for precise timing control, making it suitable for real-time applications where timing constraints are crucial, such as in control systems, communication protocols, and signal processing applications.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15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Disadvantages of Embedded C:</a:t>
            </a:r>
            <a:br>
              <a:rPr b="0" i="0" lang="en-IN">
                <a:solidFill>
                  <a:srgbClr val="610B4B"/>
                </a:solidFill>
                <a:latin typeface="Arial"/>
                <a:ea typeface="Arial"/>
                <a:cs typeface="Arial"/>
                <a:sym typeface="Arial"/>
              </a:rPr>
            </a:br>
            <a:endParaRPr/>
          </a:p>
        </p:txBody>
      </p:sp>
      <p:sp>
        <p:nvSpPr>
          <p:cNvPr id="1078" name="Google Shape;1078;p159"/>
          <p:cNvSpPr txBox="1"/>
          <p:nvPr>
            <p:ph idx="1" type="body"/>
          </p:nvPr>
        </p:nvSpPr>
        <p:spPr>
          <a:xfrm>
            <a:off x="152400" y="664546"/>
            <a:ext cx="8660765" cy="609397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Steeper learning curve:</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Embedded C requires a good understanding of low-level hardware concepts, such as memory management, register access, and interrupts, which can be more complex compared to standard C programming. It may require additional effort to learn and master, especially for developers who are not familiar with embedded systems or low-level programming.</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Lack of standardization:</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Embedded systems are highly diverse, with various hardware architectures, operating systems, and development tools available. Embedded C lacks a standardized library or framework, which means that developers often need to rely on vendor-specific libraries or write custom code for hardware abstraction and peripheral access, leading to potential fragmentation and portability challenges.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Limited high-level features:</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Embedded C may lack some of the high-level features commonly found in modern programming languages, such as garbage collection, dynamic memory allocation, and object-oriented programming, which can make development more complex and time-consuming.</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Security risks:</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Embedded C allows for direct manipulation of memory through pointers, which can lead to memory-related vulnerabilities if not handled carefully. Writing secure Embedded C code requires diligent attention to memory management and input validation to avoid security risks, especially in safety-critical embedded systems.</a:t>
            </a:r>
            <a:endParaRPr/>
          </a:p>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What is Microcontroller?</a:t>
            </a:r>
            <a:br>
              <a:rPr b="0" i="0" lang="en-IN">
                <a:solidFill>
                  <a:srgbClr val="610B38"/>
                </a:solidFill>
                <a:latin typeface="Arial"/>
                <a:ea typeface="Arial"/>
                <a:cs typeface="Arial"/>
                <a:sym typeface="Arial"/>
              </a:rPr>
            </a:br>
            <a:br>
              <a:rPr lang="en-IN"/>
            </a:br>
            <a:endParaRPr/>
          </a:p>
        </p:txBody>
      </p:sp>
      <p:sp>
        <p:nvSpPr>
          <p:cNvPr id="148" name="Google Shape;148;p16"/>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A microcomputer made on a single semiconductor chip is called single-chip microcomputer. Since, single chip microcomputers are generally used in control applications, they are also called </a:t>
            </a:r>
            <a:r>
              <a:rPr b="1" i="0" lang="en-IN">
                <a:solidFill>
                  <a:srgbClr val="333333"/>
                </a:solidFill>
                <a:latin typeface="Inter"/>
                <a:ea typeface="Inter"/>
                <a:cs typeface="Inter"/>
                <a:sym typeface="Inter"/>
              </a:rPr>
              <a:t>microcontrollers</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Microcontroller contains all essential components of a microcomputer such as CPU, RAM, ROM/EPROM, I/O lines etc. Some single chip microcontrollers contain devices to perform specific functions such as DMA channels, A/D converter, serial port, pulse width modulation, etc.</a:t>
            </a:r>
            <a:endParaRPr/>
          </a:p>
          <a:p>
            <a:pPr indent="0" lvl="0" marL="0" rtl="0" algn="l">
              <a:spcBef>
                <a:spcPts val="0"/>
              </a:spcBef>
              <a:spcAft>
                <a:spcPts val="0"/>
              </a:spcAft>
              <a:buNone/>
            </a:pPr>
            <a:r>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6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084" name="Google Shape;1084;p160"/>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Embedded C Programming with Keil Language1" id="1085" name="Google Shape;1085;p160"/>
          <p:cNvPicPr preferRelativeResize="0"/>
          <p:nvPr/>
        </p:nvPicPr>
        <p:blipFill rotWithShape="1">
          <a:blip r:embed="rId3">
            <a:alphaModFix/>
          </a:blip>
          <a:srcRect b="0" l="0" r="0" t="0"/>
          <a:stretch/>
        </p:blipFill>
        <p:spPr>
          <a:xfrm>
            <a:off x="609600" y="838200"/>
            <a:ext cx="7924800" cy="51816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6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Basic Declaration</a:t>
            </a:r>
            <a:endParaRPr/>
          </a:p>
        </p:txBody>
      </p:sp>
      <p:sp>
        <p:nvSpPr>
          <p:cNvPr id="1091" name="Google Shape;1091;p161"/>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Embedded C Programming with Keil Language2" id="1092" name="Google Shape;1092;p161"/>
          <p:cNvPicPr preferRelativeResize="0"/>
          <p:nvPr/>
        </p:nvPicPr>
        <p:blipFill rotWithShape="1">
          <a:blip r:embed="rId3">
            <a:alphaModFix/>
          </a:blip>
          <a:srcRect b="0" l="0" r="0" t="0"/>
          <a:stretch/>
        </p:blipFill>
        <p:spPr>
          <a:xfrm>
            <a:off x="470512" y="1600200"/>
            <a:ext cx="7987688" cy="43434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6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Basic Embedded C Programming Steps</a:t>
            </a:r>
            <a:br>
              <a:rPr b="0" i="0" lang="en-IN">
                <a:solidFill>
                  <a:srgbClr val="610B38"/>
                </a:solidFill>
                <a:latin typeface="Arial"/>
                <a:ea typeface="Arial"/>
                <a:cs typeface="Arial"/>
                <a:sym typeface="Arial"/>
              </a:rPr>
            </a:br>
            <a:endParaRPr/>
          </a:p>
        </p:txBody>
      </p:sp>
      <p:sp>
        <p:nvSpPr>
          <p:cNvPr id="1098" name="Google Shape;1098;p162"/>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Embedded C Programming with Keil Language3" id="1099" name="Google Shape;1099;p162"/>
          <p:cNvPicPr preferRelativeResize="0"/>
          <p:nvPr/>
        </p:nvPicPr>
        <p:blipFill rotWithShape="1">
          <a:blip r:embed="rId3">
            <a:alphaModFix/>
          </a:blip>
          <a:srcRect b="0" l="0" r="0" t="0"/>
          <a:stretch/>
        </p:blipFill>
        <p:spPr>
          <a:xfrm>
            <a:off x="304800" y="1948615"/>
            <a:ext cx="8101013" cy="4299785"/>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6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105" name="Google Shape;1105;p163"/>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1106" name="Google Shape;1106;p163"/>
          <p:cNvGraphicFramePr/>
          <p:nvPr/>
        </p:nvGraphicFramePr>
        <p:xfrm>
          <a:off x="533400" y="304800"/>
          <a:ext cx="3000000" cy="3000000"/>
        </p:xfrm>
        <a:graphic>
          <a:graphicData uri="http://schemas.openxmlformats.org/drawingml/2006/table">
            <a:tbl>
              <a:tblPr>
                <a:noFill/>
                <a:tableStyleId>{B3318D4D-640B-422D-A477-828D1B5AD744}</a:tableStyleId>
              </a:tblPr>
              <a:tblGrid>
                <a:gridCol w="2565400"/>
                <a:gridCol w="2565400"/>
                <a:gridCol w="2565400"/>
              </a:tblGrid>
              <a:tr h="461225">
                <a:tc>
                  <a:txBody>
                    <a:bodyPr/>
                    <a:lstStyle/>
                    <a:p>
                      <a:pPr indent="0" lvl="0" marL="0" marR="0" rtl="0" algn="l">
                        <a:spcBef>
                          <a:spcPts val="0"/>
                        </a:spcBef>
                        <a:spcAft>
                          <a:spcPts val="0"/>
                        </a:spcAft>
                        <a:buNone/>
                      </a:pPr>
                      <a:r>
                        <a:rPr lang="en-IN" sz="1300">
                          <a:solidFill>
                            <a:srgbClr val="000000"/>
                          </a:solidFill>
                          <a:latin typeface="times new roman"/>
                          <a:ea typeface="times new roman"/>
                          <a:cs typeface="times new roman"/>
                          <a:sym typeface="times new roman"/>
                        </a:rPr>
                        <a:t>Feature</a:t>
                      </a:r>
                      <a:endParaRPr/>
                    </a:p>
                  </a:txBody>
                  <a:tcPr marT="80875" marB="80875" marR="80875" marL="80875">
                    <a:lnL cap="flat" cmpd="sng" w="9525">
                      <a:solidFill>
                        <a:srgbClr val="F0AED1"/>
                      </a:solidFill>
                      <a:prstDash val="solid"/>
                      <a:round/>
                      <a:headEnd len="sm" w="sm" type="none"/>
                      <a:tailEnd len="sm" w="sm" type="none"/>
                    </a:lnL>
                    <a:lnR cap="flat" cmpd="sng" w="9525">
                      <a:solidFill>
                        <a:srgbClr val="F0AED1"/>
                      </a:solidFill>
                      <a:prstDash val="solid"/>
                      <a:round/>
                      <a:headEnd len="sm" w="sm" type="none"/>
                      <a:tailEnd len="sm" w="sm" type="none"/>
                    </a:lnR>
                    <a:lnT cap="flat" cmpd="sng" w="9525">
                      <a:solidFill>
                        <a:srgbClr val="F0AED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300">
                          <a:solidFill>
                            <a:srgbClr val="000000"/>
                          </a:solidFill>
                          <a:latin typeface="times new roman"/>
                          <a:ea typeface="times new roman"/>
                          <a:cs typeface="times new roman"/>
                          <a:sym typeface="times new roman"/>
                        </a:rPr>
                        <a:t>C</a:t>
                      </a:r>
                      <a:endParaRPr/>
                    </a:p>
                  </a:txBody>
                  <a:tcPr marT="80875" marB="80875" marR="80875" marL="80875">
                    <a:lnL cap="flat" cmpd="sng" w="9525">
                      <a:solidFill>
                        <a:srgbClr val="F0AED1"/>
                      </a:solidFill>
                      <a:prstDash val="solid"/>
                      <a:round/>
                      <a:headEnd len="sm" w="sm" type="none"/>
                      <a:tailEnd len="sm" w="sm" type="none"/>
                    </a:lnL>
                    <a:lnR cap="flat" cmpd="sng" w="9525">
                      <a:solidFill>
                        <a:srgbClr val="F0AED1"/>
                      </a:solidFill>
                      <a:prstDash val="solid"/>
                      <a:round/>
                      <a:headEnd len="sm" w="sm" type="none"/>
                      <a:tailEnd len="sm" w="sm" type="none"/>
                    </a:lnR>
                    <a:lnT cap="flat" cmpd="sng" w="9525">
                      <a:solidFill>
                        <a:srgbClr val="F0AED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300">
                          <a:solidFill>
                            <a:srgbClr val="000000"/>
                          </a:solidFill>
                          <a:latin typeface="times new roman"/>
                          <a:ea typeface="times new roman"/>
                          <a:cs typeface="times new roman"/>
                          <a:sym typeface="times new roman"/>
                        </a:rPr>
                        <a:t>Embedded C</a:t>
                      </a:r>
                      <a:endParaRPr/>
                    </a:p>
                  </a:txBody>
                  <a:tcPr marT="80875" marB="80875" marR="80875" marL="80875">
                    <a:lnL cap="flat" cmpd="sng" w="9525">
                      <a:solidFill>
                        <a:srgbClr val="F0AED1"/>
                      </a:solidFill>
                      <a:prstDash val="solid"/>
                      <a:round/>
                      <a:headEnd len="sm" w="sm" type="none"/>
                      <a:tailEnd len="sm" w="sm" type="none"/>
                    </a:lnL>
                    <a:lnR cap="flat" cmpd="sng" w="9525">
                      <a:solidFill>
                        <a:srgbClr val="F0AED1"/>
                      </a:solidFill>
                      <a:prstDash val="solid"/>
                      <a:round/>
                      <a:headEnd len="sm" w="sm" type="none"/>
                      <a:tailEnd len="sm" w="sm" type="none"/>
                    </a:lnR>
                    <a:lnT cap="flat" cmpd="sng" w="9525">
                      <a:solidFill>
                        <a:srgbClr val="F0AED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646050">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Programming Style</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It is a general-purpose programming.</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It is an embedded systems programming.</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46050">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Memory Usage</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Assumes plentiful memory resources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Optimized for limited memory resources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646050">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Input/Output Operations</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Standard input/output libraries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Hardware-specific input/output libraries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884425">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Interrupt Handling</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No built-in features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Built-in features for predictable and efficient interrupt handling</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884425">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Data Types</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Optimized for general-purpose computing</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Additional data types optimized for embedded systems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35675">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Control Structures</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Similar to those in C</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Optimized for embedded systems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646050">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Compiler Optimization</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Optimized for general-purpose computing</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Optimized for resource usage and hardware platform</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46050">
                <a:tc>
                  <a:txBody>
                    <a:bodyPr/>
                    <a:lstStyle/>
                    <a:p>
                      <a:pPr indent="0" lvl="0" marL="0" marR="0" rtl="0" algn="just">
                        <a:spcBef>
                          <a:spcPts val="0"/>
                        </a:spcBef>
                        <a:spcAft>
                          <a:spcPts val="0"/>
                        </a:spcAft>
                        <a:buNone/>
                      </a:pPr>
                      <a:r>
                        <a:rPr b="1" lang="en-IN" sz="1300">
                          <a:solidFill>
                            <a:srgbClr val="333333"/>
                          </a:solidFill>
                          <a:latin typeface="Inter"/>
                          <a:ea typeface="Inter"/>
                          <a:cs typeface="Inter"/>
                          <a:sym typeface="Inter"/>
                        </a:rPr>
                        <a:t>Libraries</a:t>
                      </a:r>
                      <a:endParaRPr sz="1300">
                        <a:solidFill>
                          <a:srgbClr val="333333"/>
                        </a:solidFill>
                        <a:latin typeface="Inter"/>
                        <a:ea typeface="Inter"/>
                        <a:cs typeface="Inter"/>
                        <a:sym typeface="Inte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General-purpose libraries</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300">
                          <a:solidFill>
                            <a:srgbClr val="333333"/>
                          </a:solidFill>
                          <a:latin typeface="Inter"/>
                          <a:ea typeface="Inter"/>
                          <a:cs typeface="Inter"/>
                          <a:sym typeface="Inter"/>
                        </a:rPr>
                        <a:t>Hardware-specific libraries optimized for memory usage</a:t>
                      </a:r>
                      <a:endParaRPr/>
                    </a:p>
                  </a:txBody>
                  <a:tcPr marT="53900" marB="53900" marR="53900" marL="539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6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Signed and Unsigned Binary Numbers</a:t>
            </a:r>
            <a:br>
              <a:rPr b="0" i="0" lang="en-IN">
                <a:solidFill>
                  <a:srgbClr val="610B38"/>
                </a:solidFill>
                <a:latin typeface="Arial"/>
                <a:ea typeface="Arial"/>
                <a:cs typeface="Arial"/>
                <a:sym typeface="Arial"/>
              </a:rPr>
            </a:br>
            <a:endParaRPr/>
          </a:p>
        </p:txBody>
      </p:sp>
      <p:sp>
        <p:nvSpPr>
          <p:cNvPr id="1112" name="Google Shape;1112;p164"/>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integer variables are represented in a signed and unsigned manner. The positive and negative values are differentiated by using the sign flag in signed numbers. The unsigned numbers do not use any flag for the sign, i.e., only positive numbers can be stored by the unsigned numbers.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very easy to represent positive and negative numbers in our day to day life. We represent the positive numbers without adding any sign before them and the negative number with - (minus) sign before them. But in the digital system, it is not possible to use negative sign before them because the data is in binary form in digital computers. For representing the sign in binary numbers, we require a special notation.</a:t>
            </a:r>
            <a:endParaRPr/>
          </a:p>
          <a:p>
            <a:pPr indent="0" lvl="0" marL="0" rtl="0" algn="l">
              <a:spcBef>
                <a:spcPts val="0"/>
              </a:spcBef>
              <a:spcAft>
                <a:spcPts val="0"/>
              </a:spcAft>
              <a:buNone/>
            </a:pPr>
            <a:r>
              <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65"/>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Binary Numbers Representation</a:t>
            </a:r>
            <a:br>
              <a:rPr b="0" i="0" lang="en-IN">
                <a:solidFill>
                  <a:srgbClr val="610B38"/>
                </a:solidFill>
                <a:latin typeface="Arial"/>
                <a:ea typeface="Arial"/>
                <a:cs typeface="Arial"/>
                <a:sym typeface="Arial"/>
              </a:rPr>
            </a:br>
            <a:br>
              <a:rPr lang="en-IN"/>
            </a:br>
            <a:endParaRPr/>
          </a:p>
        </p:txBody>
      </p:sp>
      <p:sp>
        <p:nvSpPr>
          <p:cNvPr id="1118" name="Google Shape;1118;p165"/>
          <p:cNvSpPr txBox="1"/>
          <p:nvPr/>
        </p:nvSpPr>
        <p:spPr>
          <a:xfrm>
            <a:off x="609600" y="1783140"/>
            <a:ext cx="7315200" cy="2031325"/>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en-IN" sz="1800">
                <a:solidFill>
                  <a:srgbClr val="333333"/>
                </a:solidFill>
                <a:latin typeface="Inter"/>
                <a:ea typeface="Inter"/>
                <a:cs typeface="Inter"/>
                <a:sym typeface="Inter"/>
              </a:rPr>
              <a:t>Our computer can understand only (0, 1) language. The binary numbers are represented in both ways, i.e., signed and unsigned. The positive numbers are represented in both ways- signed and unsigned, but the negative numbers can only be described in a signed way. The difference between unsigned and signed numbers is that unsigned numbers do not use any sign bit for positive and negative numbers identification, but the signed number used.</a:t>
            </a:r>
            <a:endParaRPr sz="1800"/>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6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124" name="Google Shape;1124;p166"/>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Signed and Unsigned Binary Numbers" id="1125" name="Google Shape;1125;p166"/>
          <p:cNvPicPr preferRelativeResize="0"/>
          <p:nvPr/>
        </p:nvPicPr>
        <p:blipFill rotWithShape="1">
          <a:blip r:embed="rId3">
            <a:alphaModFix/>
          </a:blip>
          <a:srcRect b="0" l="0" r="0" t="0"/>
          <a:stretch/>
        </p:blipFill>
        <p:spPr>
          <a:xfrm>
            <a:off x="2185988" y="1762125"/>
            <a:ext cx="4772025" cy="3333750"/>
          </a:xfrm>
          <a:prstGeom prst="rect">
            <a:avLst/>
          </a:prstGeom>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167"/>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Unsigned Numbers</a:t>
            </a:r>
            <a:br>
              <a:rPr b="0" i="0" lang="en-IN">
                <a:solidFill>
                  <a:srgbClr val="610B4B"/>
                </a:solidFill>
                <a:latin typeface="Arial"/>
                <a:ea typeface="Arial"/>
                <a:cs typeface="Arial"/>
                <a:sym typeface="Arial"/>
              </a:rPr>
            </a:br>
            <a:endParaRPr/>
          </a:p>
        </p:txBody>
      </p:sp>
      <p:sp>
        <p:nvSpPr>
          <p:cNvPr id="1131" name="Google Shape;1131;p167"/>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As we already know, the unsigned numbers don't have any sign for representing negative numbers. So the unsigned numbers are always positive. By default, the decimal number representation is positive. We always assume a positive sign in front of each decimal digit.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There is no sign bit in unsigned binary numbers so it can only represent its magnitude. In zero and one, zero is an unsigned binary number. There is only one zero (0) in this representation, which is always positive. Because of one unique binary equivalent form of a number in unsigned number representation, it is known as unambiguous representation technique. The range of the unsigned binary numbers starts from 0 to (2</a:t>
            </a:r>
            <a:r>
              <a:rPr b="0" baseline="30000" i="0" lang="en-IN">
                <a:solidFill>
                  <a:srgbClr val="333333"/>
                </a:solidFill>
                <a:latin typeface="Inter"/>
                <a:ea typeface="Inter"/>
                <a:cs typeface="Inter"/>
                <a:sym typeface="Inter"/>
              </a:rPr>
              <a:t>n</a:t>
            </a:r>
            <a:r>
              <a:rPr b="0" i="0" lang="en-IN">
                <a:solidFill>
                  <a:srgbClr val="333333"/>
                </a:solidFill>
                <a:latin typeface="Inter"/>
                <a:ea typeface="Inter"/>
                <a:cs typeface="Inter"/>
                <a:sym typeface="Inter"/>
              </a:rPr>
              <a:t>-1).</a:t>
            </a:r>
            <a:endParaRPr/>
          </a:p>
          <a:p>
            <a:pPr indent="0" lvl="0" marL="0" rtl="0" algn="l">
              <a:spcBef>
                <a:spcPts val="0"/>
              </a:spcBef>
              <a:spcAft>
                <a:spcPts val="0"/>
              </a:spcAft>
              <a:buNone/>
            </a:pPr>
            <a:r>
              <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68"/>
          <p:cNvSpPr txBox="1"/>
          <p:nvPr>
            <p:ph idx="1" type="body"/>
          </p:nvPr>
        </p:nvSpPr>
        <p:spPr>
          <a:xfrm>
            <a:off x="241617" y="762000"/>
            <a:ext cx="8660765" cy="110799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Example:</a:t>
            </a:r>
            <a:r>
              <a:rPr b="0" i="0" lang="en-IN">
                <a:solidFill>
                  <a:srgbClr val="333333"/>
                </a:solidFill>
                <a:latin typeface="Inter"/>
                <a:ea typeface="Inter"/>
                <a:cs typeface="Inter"/>
                <a:sym typeface="Inter"/>
              </a:rPr>
              <a:t> Represent the decimal number 102 in unsigned binary numbers.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We will change this decimal number into binary, which has the only magnitude of the given name.</a:t>
            </a:r>
            <a:endParaRPr/>
          </a:p>
          <a:p>
            <a:pPr indent="0" lvl="0" marL="0" rtl="0" algn="l">
              <a:spcBef>
                <a:spcPts val="0"/>
              </a:spcBef>
              <a:spcAft>
                <a:spcPts val="0"/>
              </a:spcAft>
              <a:buNone/>
            </a:pPr>
            <a:r>
              <a:t/>
            </a:r>
            <a:endParaRPr/>
          </a:p>
        </p:txBody>
      </p:sp>
      <p:graphicFrame>
        <p:nvGraphicFramePr>
          <p:cNvPr id="1137" name="Google Shape;1137;p168"/>
          <p:cNvGraphicFramePr/>
          <p:nvPr/>
        </p:nvGraphicFramePr>
        <p:xfrm>
          <a:off x="241617" y="2057400"/>
          <a:ext cx="3000000" cy="3000000"/>
        </p:xfrm>
        <a:graphic>
          <a:graphicData uri="http://schemas.openxmlformats.org/drawingml/2006/table">
            <a:tbl>
              <a:tblPr>
                <a:noFill/>
                <a:tableStyleId>{B3318D4D-640B-422D-A477-828D1B5AD744}</a:tableStyleId>
              </a:tblPr>
              <a:tblGrid>
                <a:gridCol w="2165350"/>
                <a:gridCol w="2165350"/>
                <a:gridCol w="2165350"/>
                <a:gridCol w="2165350"/>
              </a:tblGrid>
              <a:tr h="486200">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Decimal</a:t>
                      </a:r>
                      <a:endParaRPr/>
                    </a:p>
                  </a:txBody>
                  <a:tcPr marT="110500" marB="110500" marR="110500" marL="110500">
                    <a:lnL cap="flat" cmpd="sng" w="9525">
                      <a:solidFill>
                        <a:srgbClr val="60D87E"/>
                      </a:solidFill>
                      <a:prstDash val="solid"/>
                      <a:round/>
                      <a:headEnd len="sm" w="sm" type="none"/>
                      <a:tailEnd len="sm" w="sm" type="none"/>
                    </a:lnL>
                    <a:lnR cap="flat" cmpd="sng" w="9525">
                      <a:solidFill>
                        <a:srgbClr val="60D87E"/>
                      </a:solidFill>
                      <a:prstDash val="solid"/>
                      <a:round/>
                      <a:headEnd len="sm" w="sm" type="none"/>
                      <a:tailEnd len="sm" w="sm" type="none"/>
                    </a:lnR>
                    <a:lnT cap="flat" cmpd="sng" w="9525">
                      <a:solidFill>
                        <a:srgbClr val="60D87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Operation</a:t>
                      </a:r>
                      <a:endParaRPr/>
                    </a:p>
                  </a:txBody>
                  <a:tcPr marT="110500" marB="110500" marR="110500" marL="110500">
                    <a:lnL cap="flat" cmpd="sng" w="9525">
                      <a:solidFill>
                        <a:srgbClr val="60D87E"/>
                      </a:solidFill>
                      <a:prstDash val="solid"/>
                      <a:round/>
                      <a:headEnd len="sm" w="sm" type="none"/>
                      <a:tailEnd len="sm" w="sm" type="none"/>
                    </a:lnL>
                    <a:lnR cap="flat" cmpd="sng" w="9525">
                      <a:solidFill>
                        <a:srgbClr val="60D87E"/>
                      </a:solidFill>
                      <a:prstDash val="solid"/>
                      <a:round/>
                      <a:headEnd len="sm" w="sm" type="none"/>
                      <a:tailEnd len="sm" w="sm" type="none"/>
                    </a:lnR>
                    <a:lnT cap="flat" cmpd="sng" w="9525">
                      <a:solidFill>
                        <a:srgbClr val="60D87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Result</a:t>
                      </a:r>
                      <a:endParaRPr/>
                    </a:p>
                  </a:txBody>
                  <a:tcPr marT="110500" marB="110500" marR="110500" marL="110500">
                    <a:lnL cap="flat" cmpd="sng" w="9525">
                      <a:solidFill>
                        <a:srgbClr val="60D87E"/>
                      </a:solidFill>
                      <a:prstDash val="solid"/>
                      <a:round/>
                      <a:headEnd len="sm" w="sm" type="none"/>
                      <a:tailEnd len="sm" w="sm" type="none"/>
                    </a:lnL>
                    <a:lnR cap="flat" cmpd="sng" w="9525">
                      <a:solidFill>
                        <a:srgbClr val="60D87E"/>
                      </a:solidFill>
                      <a:prstDash val="solid"/>
                      <a:round/>
                      <a:headEnd len="sm" w="sm" type="none"/>
                      <a:tailEnd len="sm" w="sm" type="none"/>
                    </a:lnR>
                    <a:lnT cap="flat" cmpd="sng" w="9525">
                      <a:solidFill>
                        <a:srgbClr val="60D87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Remainder</a:t>
                      </a:r>
                      <a:endParaRPr/>
                    </a:p>
                  </a:txBody>
                  <a:tcPr marT="110500" marB="110500" marR="110500" marL="110500">
                    <a:lnL cap="flat" cmpd="sng" w="9525">
                      <a:solidFill>
                        <a:srgbClr val="60D87E"/>
                      </a:solidFill>
                      <a:prstDash val="solid"/>
                      <a:round/>
                      <a:headEnd len="sm" w="sm" type="none"/>
                      <a:tailEnd len="sm" w="sm" type="none"/>
                    </a:lnL>
                    <a:lnR cap="flat" cmpd="sng" w="9525">
                      <a:solidFill>
                        <a:srgbClr val="60D87E"/>
                      </a:solidFill>
                      <a:prstDash val="solid"/>
                      <a:round/>
                      <a:headEnd len="sm" w="sm" type="none"/>
                      <a:tailEnd len="sm" w="sm" type="none"/>
                    </a:lnR>
                    <a:lnT cap="flat" cmpd="sng" w="9525">
                      <a:solidFill>
                        <a:srgbClr val="60D87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102/2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51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51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51/2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25</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25</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25/2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12/2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6</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6</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6/2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3</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3</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3/2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1/2</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
        <p:nvSpPr>
          <p:cNvPr id="1138" name="Google Shape;1138;p168"/>
          <p:cNvSpPr txBox="1"/>
          <p:nvPr/>
        </p:nvSpPr>
        <p:spPr>
          <a:xfrm>
            <a:off x="609599" y="6096000"/>
            <a:ext cx="8272025" cy="646331"/>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en-IN" sz="1800">
                <a:solidFill>
                  <a:srgbClr val="333333"/>
                </a:solidFill>
                <a:latin typeface="Inter"/>
                <a:ea typeface="Inter"/>
                <a:cs typeface="Inter"/>
                <a:sym typeface="Inter"/>
              </a:rPr>
              <a:t>So the binary number of (102)</a:t>
            </a:r>
            <a:r>
              <a:rPr b="0" baseline="-25000" i="0" lang="en-IN" sz="1800">
                <a:solidFill>
                  <a:srgbClr val="333333"/>
                </a:solidFill>
                <a:latin typeface="Inter"/>
                <a:ea typeface="Inter"/>
                <a:cs typeface="Inter"/>
                <a:sym typeface="Inter"/>
              </a:rPr>
              <a:t>10</a:t>
            </a:r>
            <a:r>
              <a:rPr b="0" i="0" lang="en-IN" sz="1800">
                <a:solidFill>
                  <a:srgbClr val="333333"/>
                </a:solidFill>
                <a:latin typeface="Inter"/>
                <a:ea typeface="Inter"/>
                <a:cs typeface="Inter"/>
                <a:sym typeface="Inter"/>
              </a:rPr>
              <a:t> is (1100110)</a:t>
            </a:r>
            <a:r>
              <a:rPr b="0" baseline="-25000" i="0" lang="en-IN" sz="1800">
                <a:solidFill>
                  <a:srgbClr val="333333"/>
                </a:solidFill>
                <a:latin typeface="Inter"/>
                <a:ea typeface="Inter"/>
                <a:cs typeface="Inter"/>
                <a:sym typeface="Inter"/>
              </a:rPr>
              <a:t>2</a:t>
            </a:r>
            <a:r>
              <a:rPr b="0" i="0" lang="en-IN" sz="1800">
                <a:solidFill>
                  <a:srgbClr val="333333"/>
                </a:solidFill>
                <a:latin typeface="Inter"/>
                <a:ea typeface="Inter"/>
                <a:cs typeface="Inter"/>
                <a:sym typeface="Inter"/>
              </a:rPr>
              <a:t>, a 7-bit magnitude of the decimal number 102.</a:t>
            </a:r>
            <a:endParaRPr sz="1800"/>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6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Signed Numbers</a:t>
            </a:r>
            <a:br>
              <a:rPr b="0" i="0" lang="en-IN">
                <a:solidFill>
                  <a:srgbClr val="610B4B"/>
                </a:solidFill>
                <a:latin typeface="Arial"/>
                <a:ea typeface="Arial"/>
                <a:cs typeface="Arial"/>
                <a:sym typeface="Arial"/>
              </a:rPr>
            </a:br>
            <a:endParaRPr/>
          </a:p>
        </p:txBody>
      </p:sp>
      <p:sp>
        <p:nvSpPr>
          <p:cNvPr id="1144" name="Google Shape;1144;p169"/>
          <p:cNvSpPr txBox="1"/>
          <p:nvPr>
            <p:ph idx="1" type="body"/>
          </p:nvPr>
        </p:nvSpPr>
        <p:spPr>
          <a:xfrm>
            <a:off x="220860" y="1524000"/>
            <a:ext cx="8660765"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The signed numbers have a sign bit so that it can differentiate positive and negative integer numbers. The signed binary number technique has both the sign bit and the magnitude of the number. For representing the negative decimal number, the corresponding symbol in front of the binary number will be added.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microcontroller</a:t>
            </a:r>
            <a:endParaRPr/>
          </a:p>
        </p:txBody>
      </p:sp>
      <p:sp>
        <p:nvSpPr>
          <p:cNvPr id="154" name="Google Shape;154;p17"/>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controller" id="155" name="Google Shape;155;p17"/>
          <p:cNvPicPr preferRelativeResize="0"/>
          <p:nvPr/>
        </p:nvPicPr>
        <p:blipFill rotWithShape="1">
          <a:blip r:embed="rId3">
            <a:alphaModFix/>
          </a:blip>
          <a:srcRect b="0" l="0" r="0" t="0"/>
          <a:stretch/>
        </p:blipFill>
        <p:spPr>
          <a:xfrm>
            <a:off x="1581150" y="1676400"/>
            <a:ext cx="5981700" cy="350520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70"/>
          <p:cNvSpPr txBox="1"/>
          <p:nvPr>
            <p:ph idx="1" type="body"/>
          </p:nvPr>
        </p:nvSpPr>
        <p:spPr>
          <a:xfrm>
            <a:off x="152400" y="228600"/>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signed numbers are represented in three ways. The signed bit makes two possible representations of zero (positive (0) and negative (1)), which is an ambiguous representation. The third representation is 2's complement representation in which no double representation of zero is possible, which makes it unambiguous representation. There are the following types of representation of signed binary numbers:</a:t>
            </a:r>
            <a:endParaRPr/>
          </a:p>
          <a:p>
            <a:pPr indent="0" lvl="0" marL="0" rtl="0" algn="l">
              <a:spcBef>
                <a:spcPts val="0"/>
              </a:spcBef>
              <a:spcAft>
                <a:spcPts val="0"/>
              </a:spcAft>
              <a:buNone/>
            </a:pPr>
            <a:br>
              <a:rPr b="0" i="0" lang="en-IN">
                <a:solidFill>
                  <a:srgbClr val="333333"/>
                </a:solidFill>
                <a:latin typeface="Inter"/>
                <a:ea typeface="Inter"/>
                <a:cs typeface="Inter"/>
                <a:sym typeface="Inter"/>
              </a:rPr>
            </a:br>
            <a:endParaRPr/>
          </a:p>
        </p:txBody>
      </p:sp>
      <p:sp>
        <p:nvSpPr>
          <p:cNvPr id="1150" name="Google Shape;1150;p170"/>
          <p:cNvSpPr txBox="1"/>
          <p:nvPr/>
        </p:nvSpPr>
        <p:spPr>
          <a:xfrm>
            <a:off x="152400" y="2362200"/>
            <a:ext cx="8660764" cy="3693319"/>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Calibri"/>
              <a:buAutoNum type="arabicPeriod"/>
            </a:pPr>
            <a:r>
              <a:rPr b="1" i="0" lang="en-IN" sz="1800">
                <a:solidFill>
                  <a:srgbClr val="000000"/>
                </a:solidFill>
                <a:latin typeface="Inter"/>
                <a:ea typeface="Inter"/>
                <a:cs typeface="Inter"/>
                <a:sym typeface="Inter"/>
              </a:rPr>
              <a:t>  Sign-Magnitud</a:t>
            </a:r>
            <a:r>
              <a:rPr b="1" lang="en-IN" sz="1800">
                <a:solidFill>
                  <a:srgbClr val="000000"/>
                </a:solidFill>
                <a:latin typeface="Inter"/>
                <a:ea typeface="Inter"/>
                <a:cs typeface="Inter"/>
                <a:sym typeface="Inter"/>
              </a:rPr>
              <a:t>e</a:t>
            </a:r>
            <a:r>
              <a:rPr b="1" i="0" lang="en-IN" sz="1800">
                <a:solidFill>
                  <a:srgbClr val="000000"/>
                </a:solidFill>
                <a:latin typeface="Inter"/>
                <a:ea typeface="Inter"/>
                <a:cs typeface="Inter"/>
                <a:sym typeface="Inter"/>
              </a:rPr>
              <a:t>form</a:t>
            </a:r>
            <a:br>
              <a:rPr b="0" i="0" lang="en-IN" sz="1800">
                <a:solidFill>
                  <a:srgbClr val="000000"/>
                </a:solidFill>
                <a:latin typeface="Inter"/>
                <a:ea typeface="Inter"/>
                <a:cs typeface="Inter"/>
                <a:sym typeface="Inter"/>
              </a:rPr>
            </a:br>
            <a:r>
              <a:rPr b="0" i="0" lang="en-IN" sz="1800">
                <a:solidFill>
                  <a:srgbClr val="000000"/>
                </a:solidFill>
                <a:latin typeface="Inter"/>
                <a:ea typeface="Inter"/>
                <a:cs typeface="Inter"/>
                <a:sym typeface="Inter"/>
              </a:rPr>
              <a:t>In this form, a binary number has a bit for a sign symbol. If this bit is set to 1, the number will be negative else the number will be positive if it is set to 0. Apart from this sign-bit, the n-1 bits represent the magnitude of the number.</a:t>
            </a:r>
            <a:endParaRPr/>
          </a:p>
          <a:p>
            <a:pPr indent="-114300" lvl="0" marL="0" rtl="0" algn="just">
              <a:spcBef>
                <a:spcPts val="0"/>
              </a:spcBef>
              <a:spcAft>
                <a:spcPts val="0"/>
              </a:spcAft>
              <a:buClr>
                <a:srgbClr val="000000"/>
              </a:buClr>
              <a:buSzPts val="1800"/>
              <a:buFont typeface="Calibri"/>
              <a:buAutoNum type="arabicPeriod"/>
            </a:pPr>
            <a:r>
              <a:rPr b="1" i="0" lang="en-IN" sz="1800">
                <a:solidFill>
                  <a:srgbClr val="000000"/>
                </a:solidFill>
                <a:latin typeface="Inter"/>
                <a:ea typeface="Inter"/>
                <a:cs typeface="Inter"/>
                <a:sym typeface="Inter"/>
              </a:rPr>
              <a:t>  1'sComplement</a:t>
            </a:r>
            <a:br>
              <a:rPr b="0" i="0" lang="en-IN" sz="1800">
                <a:solidFill>
                  <a:srgbClr val="000000"/>
                </a:solidFill>
                <a:latin typeface="Inter"/>
                <a:ea typeface="Inter"/>
                <a:cs typeface="Inter"/>
                <a:sym typeface="Inter"/>
              </a:rPr>
            </a:br>
            <a:r>
              <a:rPr b="0" i="0" lang="en-IN" sz="1800">
                <a:solidFill>
                  <a:srgbClr val="000000"/>
                </a:solidFill>
                <a:latin typeface="Inter"/>
                <a:ea typeface="Inter"/>
                <a:cs typeface="Inter"/>
                <a:sym typeface="Inter"/>
              </a:rPr>
              <a:t>By inverting each bit of a number, we can obtain the 1's complement of a number. The negative numbers can be represented in the form of 1's complement. In this form, the binary number also has an extra bit for sign representation as a sign-magnitude form.</a:t>
            </a:r>
            <a:endParaRPr/>
          </a:p>
          <a:p>
            <a:pPr indent="-114300" lvl="0" marL="0" rtl="0" algn="just">
              <a:spcBef>
                <a:spcPts val="0"/>
              </a:spcBef>
              <a:spcAft>
                <a:spcPts val="0"/>
              </a:spcAft>
              <a:buClr>
                <a:srgbClr val="000000"/>
              </a:buClr>
              <a:buSzPts val="1800"/>
              <a:buFont typeface="Calibri"/>
              <a:buAutoNum type="arabicPeriod"/>
            </a:pPr>
            <a:r>
              <a:rPr b="1" i="0" lang="en-IN" sz="1800">
                <a:solidFill>
                  <a:srgbClr val="000000"/>
                </a:solidFill>
                <a:latin typeface="Inter"/>
                <a:ea typeface="Inter"/>
                <a:cs typeface="Inter"/>
                <a:sym typeface="Inter"/>
              </a:rPr>
              <a:t>  2'sComplement</a:t>
            </a:r>
            <a:br>
              <a:rPr b="0" i="0" lang="en-IN" sz="1800">
                <a:solidFill>
                  <a:srgbClr val="000000"/>
                </a:solidFill>
                <a:latin typeface="Inter"/>
                <a:ea typeface="Inter"/>
                <a:cs typeface="Inter"/>
                <a:sym typeface="Inter"/>
              </a:rPr>
            </a:br>
            <a:r>
              <a:rPr b="0" i="0" lang="en-IN" sz="1800">
                <a:solidFill>
                  <a:srgbClr val="000000"/>
                </a:solidFill>
                <a:latin typeface="Inter"/>
                <a:ea typeface="Inter"/>
                <a:cs typeface="Inter"/>
                <a:sym typeface="Inter"/>
              </a:rPr>
              <a:t>By inverting each bit of a number and adding plus 1 to its least significant bit, we can obtain the 2's complement of a number. The negative numbers can also be represented in the form of 2's complement. In this form, the binary number also has an extra bit for sign representation as a sign-magnitude form.</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7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156" name="Google Shape;1156;p171"/>
          <p:cNvSpPr txBox="1"/>
          <p:nvPr>
            <p:ph idx="1" type="body"/>
          </p:nvPr>
        </p:nvSpPr>
        <p:spPr>
          <a:xfrm>
            <a:off x="152400" y="533400"/>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Example 1: 11010.1101</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finding 1's complement of the given number, change all 0's to 1 and all 1's to 0. So the 1's complement of the number 11010.1101 comes out </a:t>
            </a:r>
            <a:r>
              <a:rPr b="1" i="0" lang="en-IN">
                <a:solidFill>
                  <a:srgbClr val="333333"/>
                </a:solidFill>
                <a:latin typeface="Inter"/>
                <a:ea typeface="Inter"/>
                <a:cs typeface="Inter"/>
                <a:sym typeface="Inter"/>
              </a:rPr>
              <a:t>00101.0010</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 2: 100110.1001</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finding 1's complement of the given number, change all 0's to 1 and all 1's to 0. So, the 1's complement of the number 100110.1001 comes out </a:t>
            </a:r>
            <a:r>
              <a:rPr b="1" i="0" lang="en-IN">
                <a:solidFill>
                  <a:srgbClr val="333333"/>
                </a:solidFill>
                <a:latin typeface="Inter"/>
                <a:ea typeface="Inter"/>
                <a:cs typeface="Inter"/>
                <a:sym typeface="Inter"/>
              </a:rPr>
              <a:t>011001.0110</a:t>
            </a:r>
            <a:r>
              <a:rPr b="0" i="0" lang="en-IN">
                <a:solidFill>
                  <a:srgbClr val="333333"/>
                </a:solidFill>
                <a:latin typeface="Inter"/>
                <a:ea typeface="Inter"/>
                <a:cs typeface="Inter"/>
                <a:sym typeface="Inter"/>
              </a:rPr>
              <a:t>.</a:t>
            </a:r>
            <a:endParaRPr/>
          </a:p>
          <a:p>
            <a:pPr indent="0" lvl="0" marL="0" rtl="0" algn="l">
              <a:spcBef>
                <a:spcPts val="0"/>
              </a:spcBef>
              <a:spcAft>
                <a:spcPts val="0"/>
              </a:spcAft>
              <a:buNone/>
            </a:pPr>
            <a:r>
              <a:t/>
            </a:r>
            <a:endParaRPr/>
          </a:p>
        </p:txBody>
      </p:sp>
      <p:graphicFrame>
        <p:nvGraphicFramePr>
          <p:cNvPr id="1157" name="Google Shape;1157;p171"/>
          <p:cNvGraphicFramePr/>
          <p:nvPr/>
        </p:nvGraphicFramePr>
        <p:xfrm>
          <a:off x="220663" y="2399115"/>
          <a:ext cx="3000000" cy="3000000"/>
        </p:xfrm>
        <a:graphic>
          <a:graphicData uri="http://schemas.openxmlformats.org/drawingml/2006/table">
            <a:tbl>
              <a:tblPr>
                <a:noFill/>
                <a:tableStyleId>{B3318D4D-640B-422D-A477-828D1B5AD744}</a:tableStyleId>
              </a:tblPr>
              <a:tblGrid>
                <a:gridCol w="4330700"/>
                <a:gridCol w="4330700"/>
              </a:tblGrid>
              <a:tr h="486200">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Binary Number</a:t>
                      </a:r>
                      <a:endParaRPr/>
                    </a:p>
                  </a:txBody>
                  <a:tcPr marT="110500" marB="110500" marR="110500" marL="110500">
                    <a:lnL cap="flat" cmpd="sng" w="9525">
                      <a:solidFill>
                        <a:srgbClr val="704DA3"/>
                      </a:solidFill>
                      <a:prstDash val="solid"/>
                      <a:round/>
                      <a:headEnd len="sm" w="sm" type="none"/>
                      <a:tailEnd len="sm" w="sm" type="none"/>
                    </a:lnL>
                    <a:lnR cap="flat" cmpd="sng" w="9525">
                      <a:solidFill>
                        <a:srgbClr val="704DA3"/>
                      </a:solidFill>
                      <a:prstDash val="solid"/>
                      <a:round/>
                      <a:headEnd len="sm" w="sm" type="none"/>
                      <a:tailEnd len="sm" w="sm" type="none"/>
                    </a:lnR>
                    <a:lnT cap="flat" cmpd="sng" w="9525">
                      <a:solidFill>
                        <a:srgbClr val="704DA3"/>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1's Complement</a:t>
                      </a:r>
                      <a:endParaRPr/>
                    </a:p>
                  </a:txBody>
                  <a:tcPr marT="110500" marB="110500" marR="110500" marL="110500">
                    <a:lnL cap="flat" cmpd="sng" w="9525">
                      <a:solidFill>
                        <a:srgbClr val="704DA3"/>
                      </a:solidFill>
                      <a:prstDash val="solid"/>
                      <a:round/>
                      <a:headEnd len="sm" w="sm" type="none"/>
                      <a:tailEnd len="sm" w="sm" type="none"/>
                    </a:lnL>
                    <a:lnR cap="flat" cmpd="sng" w="9525">
                      <a:solidFill>
                        <a:srgbClr val="704DA3"/>
                      </a:solidFill>
                      <a:prstDash val="solid"/>
                      <a:round/>
                      <a:headEnd len="sm" w="sm" type="none"/>
                      <a:tailEnd len="sm" w="sm" type="none"/>
                    </a:lnR>
                    <a:lnT cap="flat" cmpd="sng" w="9525">
                      <a:solidFill>
                        <a:srgbClr val="704DA3"/>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0100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0101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72"/>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Use of 1's complement</a:t>
            </a:r>
            <a:br>
              <a:rPr b="0" i="0" lang="en-IN">
                <a:solidFill>
                  <a:srgbClr val="610B38"/>
                </a:solidFill>
                <a:latin typeface="Arial"/>
                <a:ea typeface="Arial"/>
                <a:cs typeface="Arial"/>
                <a:sym typeface="Arial"/>
              </a:rPr>
            </a:br>
            <a:endParaRPr/>
          </a:p>
        </p:txBody>
      </p:sp>
      <p:sp>
        <p:nvSpPr>
          <p:cNvPr id="1163" name="Google Shape;1163;p172"/>
          <p:cNvSpPr txBox="1"/>
          <p:nvPr>
            <p:ph idx="1" type="body"/>
          </p:nvPr>
        </p:nvSpPr>
        <p:spPr>
          <a:xfrm>
            <a:off x="220860" y="1524000"/>
            <a:ext cx="8660765" cy="526297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1's complement plays an important role in representing the signed binary numbers. The main use of 1's complement is to represent a signed binary number. Apart from this, it is also used to perform various arithmetic operations such as addition and subtraction.</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signed binary number representation, we can represent both positive and negative numbers. For representing the positive numbers, there is nothing to do. But for representing negative numbers, we have to use 1's complement technique. For representing the negative number, we first have to represent it with a positive sign, and then we find the 1's complement of it.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take an example of a positive and negative number and see how these numbers are represented.</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 1: +6 and -6</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number +6 is represented as same as the binary number. For representing both numbers, we will take the 5-bit register.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So the +6 is represented in the 5-bit register as 0 0110.</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-6 is represented in the 5-bit register in the following way:</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+6=0 0110</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Find the 1's complement of the number 0 0110, i.e., 1 1001. Here, MSB denotes that a number is a negative number.</a:t>
            </a:r>
            <a:endParaRPr/>
          </a:p>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7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169" name="Google Shape;1169;p173"/>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Signed" id="1170" name="Google Shape;1170;p173"/>
          <p:cNvPicPr preferRelativeResize="0"/>
          <p:nvPr/>
        </p:nvPicPr>
        <p:blipFill rotWithShape="1">
          <a:blip r:embed="rId3">
            <a:alphaModFix/>
          </a:blip>
          <a:srcRect b="0" l="0" r="0" t="0"/>
          <a:stretch/>
        </p:blipFill>
        <p:spPr>
          <a:xfrm>
            <a:off x="2190750" y="2390775"/>
            <a:ext cx="4762500" cy="2076450"/>
          </a:xfrm>
          <a:prstGeom prst="rect">
            <a:avLst/>
          </a:prstGeom>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17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2s</a:t>
            </a:r>
            <a:endParaRPr/>
          </a:p>
        </p:txBody>
      </p:sp>
      <p:sp>
        <p:nvSpPr>
          <p:cNvPr id="1176" name="Google Shape;1176;p174"/>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Example 1: 110100</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finding 2's complement of the given number, change all 0's to 1 and all 1's to 0. So the 1's complement of the number 110100 is 001011. Now add 1 to the LSB of this number, i.e., (001011)+1=001100.</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 2: 100110</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finding 1's complement of the given number, change all 0's to 1 and all 1's to 0. So, the 1's complement of the number 100110 is 011001. Now add one the LSB of this number, i.e., (011001)+1=011010.</a:t>
            </a:r>
            <a:endParaRPr/>
          </a:p>
          <a:p>
            <a:pPr indent="0" lvl="0" marL="0" rtl="0" algn="l">
              <a:spcBef>
                <a:spcPts val="0"/>
              </a:spcBef>
              <a:spcAft>
                <a:spcPts val="0"/>
              </a:spcAft>
              <a:buNone/>
            </a:pPr>
            <a:r>
              <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17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2's Complement Table</a:t>
            </a:r>
            <a:br>
              <a:rPr b="0" i="0" lang="en-IN">
                <a:solidFill>
                  <a:srgbClr val="610B4B"/>
                </a:solidFill>
                <a:latin typeface="Arial"/>
                <a:ea typeface="Arial"/>
                <a:cs typeface="Arial"/>
                <a:sym typeface="Arial"/>
              </a:rPr>
            </a:br>
            <a:endParaRPr/>
          </a:p>
        </p:txBody>
      </p:sp>
      <p:sp>
        <p:nvSpPr>
          <p:cNvPr id="1182" name="Google Shape;1182;p175"/>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1183" name="Google Shape;1183;p175"/>
          <p:cNvGraphicFramePr/>
          <p:nvPr/>
        </p:nvGraphicFramePr>
        <p:xfrm>
          <a:off x="220663" y="1986572"/>
          <a:ext cx="3000000" cy="3000000"/>
        </p:xfrm>
        <a:graphic>
          <a:graphicData uri="http://schemas.openxmlformats.org/drawingml/2006/table">
            <a:tbl>
              <a:tblPr>
                <a:noFill/>
                <a:tableStyleId>{B3318D4D-640B-422D-A477-828D1B5AD744}</a:tableStyleId>
              </a:tblPr>
              <a:tblGrid>
                <a:gridCol w="2887125"/>
                <a:gridCol w="2887125"/>
                <a:gridCol w="2887125"/>
              </a:tblGrid>
              <a:tr h="486200">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Binary Number</a:t>
                      </a:r>
                      <a:endParaRPr/>
                    </a:p>
                  </a:txBody>
                  <a:tcPr marT="110500" marB="110500" marR="110500" marL="110500">
                    <a:lnL cap="flat" cmpd="sng" w="9525">
                      <a:solidFill>
                        <a:srgbClr val="D0B42A"/>
                      </a:solidFill>
                      <a:prstDash val="solid"/>
                      <a:round/>
                      <a:headEnd len="sm" w="sm" type="none"/>
                      <a:tailEnd len="sm" w="sm" type="none"/>
                    </a:lnL>
                    <a:lnR cap="flat" cmpd="sng" w="9525">
                      <a:solidFill>
                        <a:srgbClr val="D0B42A"/>
                      </a:solidFill>
                      <a:prstDash val="solid"/>
                      <a:round/>
                      <a:headEnd len="sm" w="sm" type="none"/>
                      <a:tailEnd len="sm" w="sm" type="none"/>
                    </a:lnR>
                    <a:lnT cap="flat" cmpd="sng" w="9525">
                      <a:solidFill>
                        <a:srgbClr val="D0B42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1's Complement</a:t>
                      </a:r>
                      <a:endParaRPr/>
                    </a:p>
                  </a:txBody>
                  <a:tcPr marT="110500" marB="110500" marR="110500" marL="110500">
                    <a:lnL cap="flat" cmpd="sng" w="9525">
                      <a:solidFill>
                        <a:srgbClr val="D0B42A"/>
                      </a:solidFill>
                      <a:prstDash val="solid"/>
                      <a:round/>
                      <a:headEnd len="sm" w="sm" type="none"/>
                      <a:tailEnd len="sm" w="sm" type="none"/>
                    </a:lnL>
                    <a:lnR cap="flat" cmpd="sng" w="9525">
                      <a:solidFill>
                        <a:srgbClr val="D0B42A"/>
                      </a:solidFill>
                      <a:prstDash val="solid"/>
                      <a:round/>
                      <a:headEnd len="sm" w="sm" type="none"/>
                      <a:tailEnd len="sm" w="sm" type="none"/>
                    </a:lnR>
                    <a:lnT cap="flat" cmpd="sng" w="9525">
                      <a:solidFill>
                        <a:srgbClr val="D0B42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700">
                          <a:solidFill>
                            <a:srgbClr val="000000"/>
                          </a:solidFill>
                          <a:latin typeface="times new roman"/>
                          <a:ea typeface="times new roman"/>
                          <a:cs typeface="times new roman"/>
                          <a:sym typeface="times new roman"/>
                        </a:rPr>
                        <a:t>2's complement</a:t>
                      </a:r>
                      <a:endParaRPr/>
                    </a:p>
                  </a:txBody>
                  <a:tcPr marT="110500" marB="110500" marR="110500" marL="110500">
                    <a:lnL cap="flat" cmpd="sng" w="9525">
                      <a:solidFill>
                        <a:srgbClr val="D0B42A"/>
                      </a:solidFill>
                      <a:prstDash val="solid"/>
                      <a:round/>
                      <a:headEnd len="sm" w="sm" type="none"/>
                      <a:tailEnd len="sm" w="sm" type="none"/>
                    </a:lnL>
                    <a:lnR cap="flat" cmpd="sng" w="9525">
                      <a:solidFill>
                        <a:srgbClr val="D0B42A"/>
                      </a:solidFill>
                      <a:prstDash val="solid"/>
                      <a:round/>
                      <a:headEnd len="sm" w="sm" type="none"/>
                      <a:tailEnd len="sm" w="sm" type="none"/>
                    </a:lnR>
                    <a:lnT cap="flat" cmpd="sng" w="9525">
                      <a:solidFill>
                        <a:srgbClr val="D0B42A"/>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0011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0100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1100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0101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0110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1010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2550">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0111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1000</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700">
                          <a:solidFill>
                            <a:srgbClr val="333333"/>
                          </a:solidFill>
                          <a:latin typeface="Inter"/>
                          <a:ea typeface="Inter"/>
                          <a:cs typeface="Inter"/>
                          <a:sym typeface="Inter"/>
                        </a:rPr>
                        <a:t>1001</a:t>
                      </a:r>
                      <a:endParaRPr/>
                    </a:p>
                  </a:txBody>
                  <a:tcPr marT="73675" marB="73675" marR="73675" marL="736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17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2s use</a:t>
            </a:r>
            <a:endParaRPr/>
          </a:p>
        </p:txBody>
      </p:sp>
      <p:sp>
        <p:nvSpPr>
          <p:cNvPr id="1189" name="Google Shape;1189;p176"/>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Example 1: +6 and -6</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number +6 is represented as same as the binary number. For representing both numbers, take the 5-bit register.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So the +6 is represented in the 5-bit register as 0 0110.</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-6 is represented in the 5-bit register in the following way:</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+6=0 0110</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Now, find the 1's complement of the number 0 0110, i.e. 1 1001.</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Now, add 1 to its LSB. When we add 1 to the LSB of 11001, the newly generated number comes out 11010. Here, the sign bit is one which means the number is the negative number.</a:t>
            </a:r>
            <a:endParaRPr/>
          </a:p>
          <a:p>
            <a:pPr indent="0" lvl="0" marL="0" rtl="0" algn="l">
              <a:spcBef>
                <a:spcPts val="0"/>
              </a:spcBef>
              <a:spcAft>
                <a:spcPts val="0"/>
              </a:spcAft>
              <a:buNone/>
            </a:pPr>
            <a:r>
              <a:t/>
            </a:r>
            <a:endParaRPr/>
          </a:p>
        </p:txBody>
      </p:sp>
      <p:pic>
        <p:nvPicPr>
          <p:cNvPr descr="2's complement" id="1190" name="Google Shape;1190;p176"/>
          <p:cNvPicPr preferRelativeResize="0"/>
          <p:nvPr/>
        </p:nvPicPr>
        <p:blipFill rotWithShape="1">
          <a:blip r:embed="rId3">
            <a:alphaModFix/>
          </a:blip>
          <a:srcRect b="0" l="0" r="0" t="0"/>
          <a:stretch/>
        </p:blipFill>
        <p:spPr>
          <a:xfrm>
            <a:off x="1981200" y="4419600"/>
            <a:ext cx="4762500" cy="2076450"/>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77"/>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ASCII Code</a:t>
            </a:r>
            <a:br>
              <a:rPr b="0" i="0" lang="en-IN">
                <a:solidFill>
                  <a:srgbClr val="610B38"/>
                </a:solidFill>
                <a:latin typeface="Arial"/>
                <a:ea typeface="Arial"/>
                <a:cs typeface="Arial"/>
                <a:sym typeface="Arial"/>
              </a:rPr>
            </a:br>
            <a:br>
              <a:rPr lang="en-IN"/>
            </a:br>
            <a:endParaRPr/>
          </a:p>
        </p:txBody>
      </p:sp>
      <p:sp>
        <p:nvSpPr>
          <p:cNvPr id="1196" name="Google Shape;1196;p177"/>
          <p:cNvSpPr txBox="1"/>
          <p:nvPr>
            <p:ph idx="1" type="body"/>
          </p:nvPr>
        </p:nvSpPr>
        <p:spPr>
          <a:xfrm>
            <a:off x="220860" y="1524000"/>
            <a:ext cx="8660765"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The ASCII stands for American Standard Code for Information Interchange. The ASCII code is an alphanumeric code used for data communication in digital computers. The ASCII is a 7-bit code capable of representing 2</a:t>
            </a:r>
            <a:r>
              <a:rPr b="0" baseline="30000" i="0" lang="en-IN">
                <a:solidFill>
                  <a:srgbClr val="333333"/>
                </a:solidFill>
                <a:latin typeface="Inter"/>
                <a:ea typeface="Inter"/>
                <a:cs typeface="Inter"/>
                <a:sym typeface="Inter"/>
              </a:rPr>
              <a:t>7</a:t>
            </a:r>
            <a:r>
              <a:rPr b="0" i="0" lang="en-IN">
                <a:solidFill>
                  <a:srgbClr val="333333"/>
                </a:solidFill>
                <a:latin typeface="Inter"/>
                <a:ea typeface="Inter"/>
                <a:cs typeface="Inter"/>
                <a:sym typeface="Inter"/>
              </a:rPr>
              <a:t> or 128 number of different characters. The ASCII code is made up of a three-bit group, which is followed by a four-bit code.</a:t>
            </a:r>
            <a:endParaRPr/>
          </a:p>
        </p:txBody>
      </p:sp>
      <p:pic>
        <p:nvPicPr>
          <p:cNvPr descr="ASCII Code" id="1197" name="Google Shape;1197;p177"/>
          <p:cNvPicPr preferRelativeResize="0"/>
          <p:nvPr/>
        </p:nvPicPr>
        <p:blipFill rotWithShape="1">
          <a:blip r:embed="rId3">
            <a:alphaModFix/>
          </a:blip>
          <a:srcRect b="0" l="0" r="0" t="0"/>
          <a:stretch/>
        </p:blipFill>
        <p:spPr>
          <a:xfrm>
            <a:off x="2209800" y="3276600"/>
            <a:ext cx="3810000" cy="1362075"/>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178"/>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03" name="Google Shape;1203;p178"/>
          <p:cNvSpPr txBox="1"/>
          <p:nvPr>
            <p:ph idx="1" type="body"/>
          </p:nvPr>
        </p:nvSpPr>
        <p:spPr>
          <a:xfrm>
            <a:off x="220860" y="1524000"/>
            <a:ext cx="8660765" cy="2215991"/>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ASCII Code is a 7 or 8-bit alphanumeric code.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This code can represent 127 unique characters.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ASCII code starts from 00h to 7Fh. In this, the code from 00h to 1Fh is used for control characters, and the code from 20h to 7Fh is used for graphic symbols.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8-bit code holds ASCII, which supports 256 symbols where math and graphic symbols are added.</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range of the extended ASCII is 80h to FFh.</a:t>
            </a:r>
            <a:endParaRPr/>
          </a:p>
          <a:p>
            <a:pPr indent="0" lvl="0" marL="0" rtl="0" algn="l">
              <a:spcBef>
                <a:spcPts val="0"/>
              </a:spcBef>
              <a:spcAft>
                <a:spcPts val="0"/>
              </a:spcAft>
              <a:buNone/>
            </a:pPr>
            <a:r>
              <a:t/>
            </a:r>
            <a:endParaRPr/>
          </a:p>
        </p:txBody>
      </p:sp>
      <p:pic>
        <p:nvPicPr>
          <p:cNvPr descr="ASCII Code" id="1204" name="Google Shape;1204;p178"/>
          <p:cNvPicPr preferRelativeResize="0"/>
          <p:nvPr/>
        </p:nvPicPr>
        <p:blipFill rotWithShape="1">
          <a:blip r:embed="rId3">
            <a:alphaModFix/>
          </a:blip>
          <a:srcRect b="0" l="0" r="0" t="0"/>
          <a:stretch/>
        </p:blipFill>
        <p:spPr>
          <a:xfrm>
            <a:off x="1371600" y="3657600"/>
            <a:ext cx="5715000" cy="2657475"/>
          </a:xfrm>
          <a:prstGeom prst="rect">
            <a:avLst/>
          </a:prstGeom>
          <a:noFill/>
          <a:ln>
            <a:noFill/>
          </a:ln>
        </p:spPr>
      </p:pic>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79"/>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10" name="Google Shape;1210;p179"/>
          <p:cNvSpPr txBox="1"/>
          <p:nvPr>
            <p:ph idx="1" type="body"/>
          </p:nvPr>
        </p:nvSpPr>
        <p:spPr>
          <a:xfrm>
            <a:off x="152400" y="659011"/>
            <a:ext cx="8660765" cy="553997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4B"/>
                </a:solidFill>
                <a:latin typeface="Arial"/>
                <a:ea typeface="Arial"/>
                <a:cs typeface="Arial"/>
                <a:sym typeface="Arial"/>
              </a:rPr>
              <a:t>Control Characters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non-printable characters used for sending commands to the PC or printer are known as control characters. We can set tabs, and line breaks functionality by this code. The control characters are based on telex technology. Nowadays, it's not so much popular in use. The character from 0 to 31 and 127 comes under control characters.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Special Characters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All printable characters that are neither numbers nor letters come under the special characters. These characters contain technical, punctuation, and mathematical characters with space also. The character from 32 to 47, 58 to 64, 91 to 96, and 123 to 126 comes under this category.</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Numbers Characters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This category of ASCII code contains ten Arabic numerals from 0 to 9.</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Letters Characters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this category, two groups of letters are contained, i.e., the group of uppercase letters and the group of lowercase letters. The range from 65 to 90 and 97 to 122 comes under this category.</a:t>
            </a:r>
            <a:endParaRPr/>
          </a:p>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Difference between Microprocessor and Microcontroller</a:t>
            </a:r>
            <a:br>
              <a:rPr b="0" i="0" lang="en-IN">
                <a:solidFill>
                  <a:srgbClr val="610B38"/>
                </a:solidFill>
                <a:latin typeface="Arial"/>
                <a:ea typeface="Arial"/>
                <a:cs typeface="Arial"/>
                <a:sym typeface="Arial"/>
              </a:rPr>
            </a:br>
            <a:endParaRPr/>
          </a:p>
        </p:txBody>
      </p:sp>
      <p:sp>
        <p:nvSpPr>
          <p:cNvPr id="161" name="Google Shape;161;p18"/>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162" name="Google Shape;162;p18"/>
          <p:cNvGraphicFramePr/>
          <p:nvPr/>
        </p:nvGraphicFramePr>
        <p:xfrm>
          <a:off x="1520903" y="1524000"/>
          <a:ext cx="3000000" cy="3000000"/>
        </p:xfrm>
        <a:graphic>
          <a:graphicData uri="http://schemas.openxmlformats.org/drawingml/2006/table">
            <a:tbl>
              <a:tblPr>
                <a:noFill/>
                <a:tableStyleId>{B3318D4D-640B-422D-A477-828D1B5AD744}</a:tableStyleId>
              </a:tblPr>
              <a:tblGrid>
                <a:gridCol w="3030450"/>
                <a:gridCol w="3030450"/>
              </a:tblGrid>
              <a:tr h="340225">
                <a:tc>
                  <a:txBody>
                    <a:bodyPr/>
                    <a:lstStyle/>
                    <a:p>
                      <a:pPr indent="0" lvl="0" marL="0" marR="0" rtl="0" algn="l">
                        <a:spcBef>
                          <a:spcPts val="0"/>
                        </a:spcBef>
                        <a:spcAft>
                          <a:spcPts val="0"/>
                        </a:spcAft>
                        <a:buNone/>
                      </a:pPr>
                      <a:r>
                        <a:rPr lang="en-IN" sz="1200" u="none" cap="none" strike="noStrike">
                          <a:solidFill>
                            <a:srgbClr val="000000"/>
                          </a:solidFill>
                          <a:latin typeface="times new roman"/>
                          <a:ea typeface="times new roman"/>
                          <a:cs typeface="times new roman"/>
                          <a:sym typeface="times new roman"/>
                        </a:rPr>
                        <a:t>Microprocessors</a:t>
                      </a:r>
                      <a:endParaRPr/>
                    </a:p>
                  </a:txBody>
                  <a:tcPr marT="77325" marB="77325" marR="77325" marL="77325">
                    <a:lnL cap="flat" cmpd="sng" w="9525">
                      <a:solidFill>
                        <a:srgbClr val="40F339"/>
                      </a:solidFill>
                      <a:prstDash val="solid"/>
                      <a:round/>
                      <a:headEnd len="sm" w="sm" type="none"/>
                      <a:tailEnd len="sm" w="sm" type="none"/>
                    </a:lnL>
                    <a:lnR cap="flat" cmpd="sng" w="9525">
                      <a:solidFill>
                        <a:srgbClr val="40F339"/>
                      </a:solidFill>
                      <a:prstDash val="solid"/>
                      <a:round/>
                      <a:headEnd len="sm" w="sm" type="none"/>
                      <a:tailEnd len="sm" w="sm" type="none"/>
                    </a:lnR>
                    <a:lnT cap="flat" cmpd="sng" w="9525">
                      <a:solidFill>
                        <a:srgbClr val="40F339"/>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200" u="none" cap="none" strike="noStrike">
                          <a:solidFill>
                            <a:srgbClr val="000000"/>
                          </a:solidFill>
                          <a:latin typeface="times new roman"/>
                          <a:ea typeface="times new roman"/>
                          <a:cs typeface="times new roman"/>
                          <a:sym typeface="times new roman"/>
                        </a:rPr>
                        <a:t>Microcontrollers</a:t>
                      </a:r>
                      <a:endParaRPr/>
                    </a:p>
                  </a:txBody>
                  <a:tcPr marT="77325" marB="77325" marR="77325" marL="77325">
                    <a:lnL cap="flat" cmpd="sng" w="9525">
                      <a:solidFill>
                        <a:srgbClr val="40F339"/>
                      </a:solidFill>
                      <a:prstDash val="solid"/>
                      <a:round/>
                      <a:headEnd len="sm" w="sm" type="none"/>
                      <a:tailEnd len="sm" w="sm" type="none"/>
                    </a:lnL>
                    <a:lnR cap="flat" cmpd="sng" w="9525">
                      <a:solidFill>
                        <a:srgbClr val="40F339"/>
                      </a:solidFill>
                      <a:prstDash val="solid"/>
                      <a:round/>
                      <a:headEnd len="sm" w="sm" type="none"/>
                      <a:tailEnd len="sm" w="sm" type="none"/>
                    </a:lnR>
                    <a:lnT cap="flat" cmpd="sng" w="9525">
                      <a:solidFill>
                        <a:srgbClr val="40F339"/>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742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It is used for big applications.</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It is used to execute a single task within an application.</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742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Microprocessor is the heart of computer system.</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It is the heart of the embedded system.</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659850">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It is just a processor. Memory and I/O components have to be having to be connected externally.</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Microcontroller contains external processor along with internal memory and I/O components.</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742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Since I/O and memory connected externally, the circuit becomes large.</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Since I/O and memory present internally, the circuit is small.</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742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Can't be used in compact systems and hence inefficient.</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Can be used in compact systems and microcontroller is an efficient technique.</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2886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Cost of entire system increases.</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Cost of entire system is low.</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886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Power consumption is high.</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Power consumption is low.</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742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Most of the microprocessors do not have power saving modes.</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Most of the microcontrollers have power saving mode.</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2886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Difficult to replace.</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Easy to replace.</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74275">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Mainly used in personal computers.</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u="none" cap="none" strike="noStrike">
                          <a:solidFill>
                            <a:srgbClr val="333333"/>
                          </a:solidFill>
                          <a:latin typeface="Inter"/>
                          <a:ea typeface="Inter"/>
                          <a:cs typeface="Inter"/>
                          <a:sym typeface="Inter"/>
                        </a:rPr>
                        <a:t>Used mainly in washing machine, MP3 players.</a:t>
                      </a:r>
                      <a:endParaRPr/>
                    </a:p>
                  </a:txBody>
                  <a:tcPr marT="51550" marB="51550" marR="51550" marL="515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18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16" name="Google Shape;1216;p180"/>
          <p:cNvSpPr txBox="1"/>
          <p:nvPr>
            <p:ph idx="1" type="body"/>
          </p:nvPr>
        </p:nvSpPr>
        <p:spPr>
          <a:xfrm>
            <a:off x="241617" y="228600"/>
            <a:ext cx="8660765" cy="350865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4B"/>
                </a:solidFill>
                <a:latin typeface="Arial"/>
                <a:ea typeface="Arial"/>
                <a:cs typeface="Arial"/>
                <a:sym typeface="Arial"/>
              </a:rPr>
              <a:t>Example 1: (10010101100001111011011000011010100111000011011111101001 110111011101001000000011000101100100110011)</a:t>
            </a:r>
            <a:r>
              <a:rPr b="0" baseline="-25000" i="0" lang="en-IN">
                <a:solidFill>
                  <a:srgbClr val="610B4B"/>
                </a:solidFill>
                <a:latin typeface="Arial"/>
                <a:ea typeface="Arial"/>
                <a:cs typeface="Arial"/>
                <a:sym typeface="Arial"/>
              </a:rPr>
              <a:t>2</a:t>
            </a:r>
            <a:endParaRPr/>
          </a:p>
          <a:p>
            <a:pPr indent="0" lvl="0" marL="0" rtl="0" algn="just">
              <a:spcBef>
                <a:spcPts val="0"/>
              </a:spcBef>
              <a:spcAft>
                <a:spcPts val="0"/>
              </a:spcAft>
              <a:buNone/>
            </a:pPr>
            <a:r>
              <a:t/>
            </a:r>
            <a:endParaRPr baseline="-25000">
              <a:solidFill>
                <a:srgbClr val="610B4B"/>
              </a:solidFill>
              <a:latin typeface="Arial"/>
              <a:ea typeface="Arial"/>
              <a:cs typeface="Arial"/>
              <a:sym typeface="Arial"/>
            </a:endParaRPr>
          </a:p>
          <a:p>
            <a:pPr indent="0" lvl="0" marL="0" rtl="0" algn="just">
              <a:spcBef>
                <a:spcPts val="0"/>
              </a:spcBef>
              <a:spcAft>
                <a:spcPts val="0"/>
              </a:spcAft>
              <a:buNone/>
            </a:pPr>
            <a:r>
              <a:t/>
            </a:r>
            <a:endParaRPr b="0" i="0">
              <a:solidFill>
                <a:srgbClr val="610B4B"/>
              </a:solidFill>
              <a:latin typeface="Arial"/>
              <a:ea typeface="Arial"/>
              <a:cs typeface="Arial"/>
              <a:sym typeface="Arial"/>
            </a:endParaRPr>
          </a:p>
          <a:p>
            <a:pPr indent="0" lvl="0" marL="0" rtl="0" algn="just">
              <a:spcBef>
                <a:spcPts val="0"/>
              </a:spcBef>
              <a:spcAft>
                <a:spcPts val="0"/>
              </a:spcAft>
              <a:buNone/>
            </a:pPr>
            <a:r>
              <a:rPr b="1" i="0" lang="en-IN">
                <a:solidFill>
                  <a:srgbClr val="333333"/>
                </a:solidFill>
                <a:latin typeface="Inter"/>
                <a:ea typeface="Inter"/>
                <a:cs typeface="Inter"/>
                <a:sym typeface="Inter"/>
              </a:rPr>
              <a:t>Step 1:</a:t>
            </a:r>
            <a:r>
              <a:rPr b="0" i="0" lang="en-IN">
                <a:solidFill>
                  <a:srgbClr val="333333"/>
                </a:solidFill>
                <a:latin typeface="Inter"/>
                <a:ea typeface="Inter"/>
                <a:cs typeface="Inter"/>
                <a:sym typeface="Inter"/>
              </a:rPr>
              <a:t> In the first step, we we make the groups of 7-bits because the ASCII code is 7 bit.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1001010 1100001 1110110 1100001 1010100 1110000 1101111 1101001 1101110 1110100 1000000 0110001 0110010 0110011</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Step 2:</a:t>
            </a:r>
            <a:r>
              <a:rPr b="0" i="0" lang="en-IN">
                <a:solidFill>
                  <a:srgbClr val="333333"/>
                </a:solidFill>
                <a:latin typeface="Inter"/>
                <a:ea typeface="Inter"/>
                <a:cs typeface="Inter"/>
                <a:sym typeface="Inter"/>
              </a:rPr>
              <a:t> Then, we find the equivalent decimal number of the binary digits either from the ASCII table or </a:t>
            </a:r>
            <a:r>
              <a:rPr b="1" i="0" lang="en-IN">
                <a:solidFill>
                  <a:srgbClr val="333333"/>
                </a:solidFill>
                <a:latin typeface="Inter"/>
                <a:ea typeface="Inter"/>
                <a:cs typeface="Inter"/>
                <a:sym typeface="Inter"/>
              </a:rPr>
              <a:t>64 32 16 8 4 2 1</a:t>
            </a:r>
            <a:r>
              <a:rPr b="0" i="0" lang="en-IN">
                <a:solidFill>
                  <a:srgbClr val="333333"/>
                </a:solidFill>
                <a:latin typeface="Inter"/>
                <a:ea typeface="Inter"/>
                <a:cs typeface="Inter"/>
                <a:sym typeface="Inter"/>
              </a:rPr>
              <a:t> scheme.</a:t>
            </a:r>
            <a:endParaRPr/>
          </a:p>
          <a:p>
            <a:pPr indent="0" lvl="0" marL="0" rtl="0" algn="l">
              <a:spcBef>
                <a:spcPts val="0"/>
              </a:spcBef>
              <a:spcAft>
                <a:spcPts val="0"/>
              </a:spcAft>
              <a:buNone/>
            </a:pPr>
            <a:r>
              <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8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22" name="Google Shape;1222;p181"/>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1223" name="Google Shape;1223;p181"/>
          <p:cNvGraphicFramePr/>
          <p:nvPr/>
        </p:nvGraphicFramePr>
        <p:xfrm>
          <a:off x="381000" y="228600"/>
          <a:ext cx="3000000" cy="3000000"/>
        </p:xfrm>
        <a:graphic>
          <a:graphicData uri="http://schemas.openxmlformats.org/drawingml/2006/table">
            <a:tbl>
              <a:tblPr>
                <a:noFill/>
                <a:tableStyleId>{B3318D4D-640B-422D-A477-828D1B5AD744}</a:tableStyleId>
              </a:tblPr>
              <a:tblGrid>
                <a:gridCol w="4127800"/>
                <a:gridCol w="4127800"/>
              </a:tblGrid>
              <a:tr h="308300">
                <a:tc>
                  <a:txBody>
                    <a:bodyPr/>
                    <a:lstStyle/>
                    <a:p>
                      <a:pPr indent="0" lvl="0" marL="0" marR="0" rtl="0" algn="l">
                        <a:spcBef>
                          <a:spcPts val="0"/>
                        </a:spcBef>
                        <a:spcAft>
                          <a:spcPts val="0"/>
                        </a:spcAft>
                        <a:buNone/>
                      </a:pPr>
                      <a:r>
                        <a:rPr lang="en-IN" sz="800">
                          <a:solidFill>
                            <a:srgbClr val="000000"/>
                          </a:solidFill>
                          <a:latin typeface="times new roman"/>
                          <a:ea typeface="times new roman"/>
                          <a:cs typeface="times new roman"/>
                          <a:sym typeface="times new roman"/>
                        </a:rPr>
                        <a:t>Binary</a:t>
                      </a:r>
                      <a:endParaRPr/>
                    </a:p>
                  </a:txBody>
                  <a:tcPr marT="52200" marB="52200" marR="52200" marL="52200">
                    <a:lnL cap="flat" cmpd="sng" w="9525">
                      <a:solidFill>
                        <a:srgbClr val="504C70"/>
                      </a:solidFill>
                      <a:prstDash val="solid"/>
                      <a:round/>
                      <a:headEnd len="sm" w="sm" type="none"/>
                      <a:tailEnd len="sm" w="sm" type="none"/>
                    </a:lnL>
                    <a:lnR cap="flat" cmpd="sng" w="9525">
                      <a:solidFill>
                        <a:srgbClr val="504C70"/>
                      </a:solidFill>
                      <a:prstDash val="solid"/>
                      <a:round/>
                      <a:headEnd len="sm" w="sm" type="none"/>
                      <a:tailEnd len="sm" w="sm" type="none"/>
                    </a:lnR>
                    <a:lnT cap="flat" cmpd="sng" w="9525">
                      <a:solidFill>
                        <a:srgbClr val="504C7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800">
                          <a:solidFill>
                            <a:srgbClr val="000000"/>
                          </a:solidFill>
                          <a:latin typeface="times new roman"/>
                          <a:ea typeface="times new roman"/>
                          <a:cs typeface="times new roman"/>
                          <a:sym typeface="times new roman"/>
                        </a:rPr>
                        <a:t>Decimal</a:t>
                      </a:r>
                      <a:endParaRPr/>
                    </a:p>
                  </a:txBody>
                  <a:tcPr marT="52200" marB="52200" marR="52200" marL="52200">
                    <a:lnL cap="flat" cmpd="sng" w="9525">
                      <a:solidFill>
                        <a:srgbClr val="504C70"/>
                      </a:solidFill>
                      <a:prstDash val="solid"/>
                      <a:round/>
                      <a:headEnd len="sm" w="sm" type="none"/>
                      <a:tailEnd len="sm" w="sm" type="none"/>
                    </a:lnL>
                    <a:lnR cap="flat" cmpd="sng" w="9525">
                      <a:solidFill>
                        <a:srgbClr val="504C70"/>
                      </a:solidFill>
                      <a:prstDash val="solid"/>
                      <a:round/>
                      <a:headEnd len="sm" w="sm" type="none"/>
                      <a:tailEnd len="sm" w="sm" type="none"/>
                    </a:lnR>
                    <a:lnT cap="flat" cmpd="sng" w="9525">
                      <a:solidFill>
                        <a:srgbClr val="504C70"/>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1   0   0   1 0 1 0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64+8+2=74</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1    1   0   0 0 0 1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64+32+1=94</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1   1   1   0 1 1 0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64+32+16+4+2=118</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1   1   0   0 0 0 1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64+32+1=97</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1   0   1   0 1 0 0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64+16+4=84</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1   1   1   0 0 0 0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64+32+16=112</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1   1   0   1 1 1 1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64+32+8+4+2+1=111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1   1   0   1 0 0 1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64+32+8+1=105</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1   1   0   1 1 1 0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64+32+8+4+2=110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1   1   1   0 1 0 0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64+32+16+4=116</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1   0   0   0 0 0 0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64</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0   1   1   0 0 0 1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32+16+1=49</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0   1   1   0 0 1 0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32+16+2=50</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29725">
                <a:tc>
                  <a:txBody>
                    <a:bodyPr/>
                    <a:lstStyle/>
                    <a:p>
                      <a:pPr indent="0" lvl="0" marL="0" marR="0" rtl="0" algn="just">
                        <a:spcBef>
                          <a:spcPts val="0"/>
                        </a:spcBef>
                        <a:spcAft>
                          <a:spcPts val="0"/>
                        </a:spcAft>
                        <a:buNone/>
                      </a:pPr>
                      <a:r>
                        <a:rPr b="1" lang="en-IN" sz="800">
                          <a:solidFill>
                            <a:srgbClr val="333333"/>
                          </a:solidFill>
                          <a:latin typeface="Inter"/>
                          <a:ea typeface="Inter"/>
                          <a:cs typeface="Inter"/>
                          <a:sym typeface="Inter"/>
                        </a:rPr>
                        <a:t>64 32 16 8 4 2 1</a:t>
                      </a:r>
                      <a:br>
                        <a:rPr lang="en-IN" sz="800">
                          <a:solidFill>
                            <a:srgbClr val="333333"/>
                          </a:solidFill>
                          <a:latin typeface="Inter"/>
                          <a:ea typeface="Inter"/>
                          <a:cs typeface="Inter"/>
                          <a:sym typeface="Inter"/>
                        </a:rPr>
                      </a:br>
                      <a:r>
                        <a:rPr lang="en-IN" sz="800">
                          <a:solidFill>
                            <a:srgbClr val="333333"/>
                          </a:solidFill>
                          <a:latin typeface="Inter"/>
                          <a:ea typeface="Inter"/>
                          <a:cs typeface="Inter"/>
                          <a:sym typeface="Inter"/>
                        </a:rPr>
                        <a:t>0   1   1   0 0 1 1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800">
                          <a:solidFill>
                            <a:srgbClr val="333333"/>
                          </a:solidFill>
                          <a:latin typeface="Inter"/>
                          <a:ea typeface="Inter"/>
                          <a:cs typeface="Inter"/>
                          <a:sym typeface="Inter"/>
                        </a:rPr>
                        <a:t>32+16+2+1=51</a:t>
                      </a:r>
                      <a:endParaRPr/>
                    </a:p>
                  </a:txBody>
                  <a:tcPr marT="34800" marB="34800" marR="34800" marL="34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82"/>
          <p:cNvSpPr txBox="1"/>
          <p:nvPr>
            <p:ph idx="1" type="body"/>
          </p:nvPr>
        </p:nvSpPr>
        <p:spPr>
          <a:xfrm>
            <a:off x="152400" y="762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Step 3:</a:t>
            </a:r>
            <a:r>
              <a:rPr b="0" i="0" lang="en-IN">
                <a:solidFill>
                  <a:srgbClr val="333333"/>
                </a:solidFill>
                <a:latin typeface="Inter"/>
                <a:ea typeface="Inter"/>
                <a:cs typeface="Inter"/>
                <a:sym typeface="Inter"/>
              </a:rPr>
              <a:t> Last, we find the equivalent symbol of the decimal number from the ASCII table.</a:t>
            </a:r>
            <a:endParaRPr/>
          </a:p>
        </p:txBody>
      </p:sp>
      <p:graphicFrame>
        <p:nvGraphicFramePr>
          <p:cNvPr id="1229" name="Google Shape;1229;p182"/>
          <p:cNvGraphicFramePr/>
          <p:nvPr/>
        </p:nvGraphicFramePr>
        <p:xfrm>
          <a:off x="1018403" y="914400"/>
          <a:ext cx="3000000" cy="3000000"/>
        </p:xfrm>
        <a:graphic>
          <a:graphicData uri="http://schemas.openxmlformats.org/drawingml/2006/table">
            <a:tbl>
              <a:tblPr>
                <a:noFill/>
                <a:tableStyleId>{B3318D4D-640B-422D-A477-828D1B5AD744}</a:tableStyleId>
              </a:tblPr>
              <a:tblGrid>
                <a:gridCol w="3532950"/>
                <a:gridCol w="3532950"/>
              </a:tblGrid>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74</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J</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94</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a</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118</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f</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97</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a</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84</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T</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112</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p</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111</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o</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105</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F</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110</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K</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116</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S</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64</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49</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50</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2</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3801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51</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3</a:t>
                      </a:r>
                      <a:endParaRPr/>
                    </a:p>
                  </a:txBody>
                  <a:tcPr marT="60100" marB="60100" marR="60100" marL="601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18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latin typeface="Rubik"/>
                <a:ea typeface="Rubik"/>
                <a:cs typeface="Rubik"/>
                <a:sym typeface="Rubik"/>
              </a:rPr>
              <a:t>PIC Microcontroller</a:t>
            </a:r>
            <a:br>
              <a:rPr b="0" i="0" lang="en-IN">
                <a:latin typeface="Rubik"/>
                <a:ea typeface="Rubik"/>
                <a:cs typeface="Rubik"/>
                <a:sym typeface="Rubik"/>
              </a:rPr>
            </a:br>
            <a:endParaRPr/>
          </a:p>
        </p:txBody>
      </p:sp>
      <p:sp>
        <p:nvSpPr>
          <p:cNvPr id="1235" name="Google Shape;1235;p183"/>
          <p:cNvSpPr txBox="1"/>
          <p:nvPr>
            <p:ph idx="1" type="body"/>
          </p:nvPr>
        </p:nvSpPr>
        <p:spPr>
          <a:xfrm>
            <a:off x="220860" y="1524000"/>
            <a:ext cx="8660765" cy="415498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222222"/>
                </a:solidFill>
                <a:latin typeface="Lato"/>
                <a:ea typeface="Lato"/>
                <a:cs typeface="Lato"/>
                <a:sym typeface="Lato"/>
              </a:rPr>
              <a:t>PIC</a:t>
            </a:r>
            <a:r>
              <a:rPr b="0" i="0" lang="en-IN">
                <a:solidFill>
                  <a:srgbClr val="222222"/>
                </a:solidFill>
                <a:latin typeface="Lato"/>
                <a:ea typeface="Lato"/>
                <a:cs typeface="Lato"/>
                <a:sym typeface="Lato"/>
              </a:rPr>
              <a:t> is an abbreviation used for </a:t>
            </a:r>
            <a:r>
              <a:rPr b="1" i="0" lang="en-IN">
                <a:solidFill>
                  <a:srgbClr val="222222"/>
                </a:solidFill>
                <a:latin typeface="Lato"/>
                <a:ea typeface="Lato"/>
                <a:cs typeface="Lato"/>
                <a:sym typeface="Lato"/>
              </a:rPr>
              <a:t>P</a:t>
            </a:r>
            <a:r>
              <a:rPr b="0" i="0" lang="en-IN">
                <a:solidFill>
                  <a:srgbClr val="222222"/>
                </a:solidFill>
                <a:latin typeface="Lato"/>
                <a:ea typeface="Lato"/>
                <a:cs typeface="Lato"/>
                <a:sym typeface="Lato"/>
              </a:rPr>
              <a:t>eripheral </a:t>
            </a:r>
            <a:r>
              <a:rPr b="1" i="0" lang="en-IN">
                <a:solidFill>
                  <a:srgbClr val="222222"/>
                </a:solidFill>
                <a:latin typeface="Lato"/>
                <a:ea typeface="Lato"/>
                <a:cs typeface="Lato"/>
                <a:sym typeface="Lato"/>
              </a:rPr>
              <a:t>I</a:t>
            </a:r>
            <a:r>
              <a:rPr b="0" i="0" lang="en-IN">
                <a:solidFill>
                  <a:srgbClr val="222222"/>
                </a:solidFill>
                <a:latin typeface="Lato"/>
                <a:ea typeface="Lato"/>
                <a:cs typeface="Lato"/>
                <a:sym typeface="Lato"/>
              </a:rPr>
              <a:t>nterface </a:t>
            </a:r>
            <a:r>
              <a:rPr b="1" i="0" lang="en-IN">
                <a:solidFill>
                  <a:srgbClr val="222222"/>
                </a:solidFill>
                <a:latin typeface="Lato"/>
                <a:ea typeface="Lato"/>
                <a:cs typeface="Lato"/>
                <a:sym typeface="Lato"/>
              </a:rPr>
              <a:t>C</a:t>
            </a:r>
            <a:r>
              <a:rPr b="0" i="0" lang="en-IN">
                <a:solidFill>
                  <a:srgbClr val="222222"/>
                </a:solidFill>
                <a:latin typeface="Lato"/>
                <a:ea typeface="Lato"/>
                <a:cs typeface="Lato"/>
                <a:sym typeface="Lato"/>
              </a:rPr>
              <a:t>ontroller. PIC microcontroller is the smallest </a:t>
            </a:r>
            <a:r>
              <a:rPr b="0" i="0" lang="en-IN" u="sng" strike="noStrike">
                <a:solidFill>
                  <a:srgbClr val="222222"/>
                </a:solidFill>
                <a:latin typeface="Lato"/>
                <a:ea typeface="Lato"/>
                <a:cs typeface="Lato"/>
                <a:sym typeface="Lato"/>
                <a:hlinkClick r:id="rId3">
                  <a:extLst>
                    <a:ext uri="{A12FA001-AC4F-418D-AE19-62706E023703}">
                      <ahyp:hlinkClr val="tx"/>
                    </a:ext>
                  </a:extLst>
                </a:hlinkClick>
              </a:rPr>
              <a:t>microcontroller</a:t>
            </a:r>
            <a:r>
              <a:rPr b="0" i="0" lang="en-IN">
                <a:solidFill>
                  <a:srgbClr val="222222"/>
                </a:solidFill>
                <a:latin typeface="Lato"/>
                <a:ea typeface="Lato"/>
                <a:cs typeface="Lato"/>
                <a:sym typeface="Lato"/>
              </a:rPr>
              <a:t> in the world and are programmed to execute large number of operations. These were initially designed to support PDP (programmed data processor) computers, for controlling the peripheral devices. It is based on</a:t>
            </a:r>
            <a:r>
              <a:rPr b="1" i="0" lang="en-IN">
                <a:solidFill>
                  <a:srgbClr val="222222"/>
                </a:solidFill>
                <a:latin typeface="Lato"/>
                <a:ea typeface="Lato"/>
                <a:cs typeface="Lato"/>
                <a:sym typeface="Lato"/>
              </a:rPr>
              <a:t> RISC</a:t>
            </a:r>
            <a:r>
              <a:rPr b="0" i="0" lang="en-IN">
                <a:solidFill>
                  <a:srgbClr val="222222"/>
                </a:solidFill>
                <a:latin typeface="Lato"/>
                <a:ea typeface="Lato"/>
                <a:cs typeface="Lato"/>
                <a:sym typeface="Lato"/>
              </a:rPr>
              <a:t> architecture.</a:t>
            </a:r>
            <a:endParaRPr/>
          </a:p>
          <a:p>
            <a:pPr indent="0" lvl="0" marL="0" rtl="0" algn="l">
              <a:spcBef>
                <a:spcPts val="0"/>
              </a:spcBef>
              <a:spcAft>
                <a:spcPts val="0"/>
              </a:spcAft>
              <a:buNone/>
            </a:pPr>
            <a:r>
              <a:t/>
            </a:r>
            <a:endParaRPr b="0" i="0">
              <a:solidFill>
                <a:srgbClr val="222222"/>
              </a:solidFill>
              <a:latin typeface="Lato"/>
              <a:ea typeface="Lato"/>
              <a:cs typeface="Lato"/>
              <a:sym typeface="Lato"/>
            </a:endParaRPr>
          </a:p>
          <a:p>
            <a:pPr indent="0" lvl="0" marL="0" rtl="0" algn="l">
              <a:spcBef>
                <a:spcPts val="0"/>
              </a:spcBef>
              <a:spcAft>
                <a:spcPts val="0"/>
              </a:spcAft>
              <a:buNone/>
            </a:pPr>
            <a:r>
              <a:rPr b="0" i="0" lang="en-IN">
                <a:solidFill>
                  <a:srgbClr val="222222"/>
                </a:solidFill>
                <a:latin typeface="Lato"/>
                <a:ea typeface="Lato"/>
                <a:cs typeface="Lato"/>
                <a:sym typeface="Lato"/>
              </a:rPr>
              <a:t>PIC microcontrollers hold the ability of faster execution of programs than microcontrollers. It was invented in </a:t>
            </a:r>
            <a:r>
              <a:rPr b="1" i="0" lang="en-IN">
                <a:solidFill>
                  <a:srgbClr val="222222"/>
                </a:solidFill>
                <a:latin typeface="Lato"/>
                <a:ea typeface="Lato"/>
                <a:cs typeface="Lato"/>
                <a:sym typeface="Lato"/>
              </a:rPr>
              <a:t>1989</a:t>
            </a:r>
            <a:r>
              <a:rPr b="0" i="0" lang="en-IN">
                <a:solidFill>
                  <a:srgbClr val="222222"/>
                </a:solidFill>
                <a:latin typeface="Lato"/>
                <a:ea typeface="Lato"/>
                <a:cs typeface="Lato"/>
                <a:sym typeface="Lato"/>
              </a:rPr>
              <a:t> by microchip technology corporation and was an 8-bit microcontroller.</a:t>
            </a:r>
            <a:endParaRPr/>
          </a:p>
          <a:p>
            <a:pPr indent="0" lvl="0" marL="0" rtl="0" algn="l">
              <a:spcBef>
                <a:spcPts val="0"/>
              </a:spcBef>
              <a:spcAft>
                <a:spcPts val="0"/>
              </a:spcAft>
              <a:buNone/>
            </a:pPr>
            <a:r>
              <a:t/>
            </a:r>
            <a:endParaRPr b="0" i="0">
              <a:solidFill>
                <a:srgbClr val="222222"/>
              </a:solidFill>
              <a:latin typeface="Lato"/>
              <a:ea typeface="Lato"/>
              <a:cs typeface="Lato"/>
              <a:sym typeface="Lato"/>
            </a:endParaRPr>
          </a:p>
          <a:p>
            <a:pPr indent="0" lvl="0" marL="0" rtl="0" algn="l">
              <a:spcBef>
                <a:spcPts val="0"/>
              </a:spcBef>
              <a:spcAft>
                <a:spcPts val="0"/>
              </a:spcAft>
              <a:buNone/>
            </a:pPr>
            <a:r>
              <a:rPr b="0" i="0" lang="en-IN">
                <a:solidFill>
                  <a:srgbClr val="222222"/>
                </a:solidFill>
                <a:latin typeface="Lato"/>
                <a:ea typeface="Lato"/>
                <a:cs typeface="Lato"/>
                <a:sym typeface="Lato"/>
              </a:rPr>
              <a:t>We know a microcontroller is nothing but a combination of processor, memory and peripherals in a single chip. In a similar way PIC microcontroller consists of data RAM with some hundred bytes of ROM for storing the desired program, some I/O ports, one timer on a single chip having 8 pins.</a:t>
            </a:r>
            <a:endParaRPr/>
          </a:p>
          <a:p>
            <a:pPr indent="0" lvl="0" marL="0" rtl="0" algn="l">
              <a:spcBef>
                <a:spcPts val="0"/>
              </a:spcBef>
              <a:spcAft>
                <a:spcPts val="0"/>
              </a:spcAft>
              <a:buNone/>
            </a:pPr>
            <a:r>
              <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8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41" name="Google Shape;1241;p184"/>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222222"/>
                </a:solidFill>
                <a:latin typeface="Lato"/>
                <a:ea typeface="Lato"/>
                <a:cs typeface="Lato"/>
                <a:sym typeface="Lato"/>
              </a:rPr>
              <a:t>As it was designed to perform simple control applications thus called peripheral interface controller. But now-a-days it is commonly known as </a:t>
            </a:r>
            <a:r>
              <a:rPr b="1" i="0" lang="en-IN">
                <a:solidFill>
                  <a:srgbClr val="222222"/>
                </a:solidFill>
                <a:latin typeface="Lato"/>
                <a:ea typeface="Lato"/>
                <a:cs typeface="Lato"/>
                <a:sym typeface="Lato"/>
              </a:rPr>
              <a:t>programmable intelligent computer</a:t>
            </a:r>
            <a:r>
              <a:rPr b="0" i="0" lang="en-IN">
                <a:solidFill>
                  <a:srgbClr val="222222"/>
                </a:solidFill>
                <a:latin typeface="Lato"/>
                <a:ea typeface="Lato"/>
                <a:cs typeface="Lato"/>
                <a:sym typeface="Lato"/>
              </a:rPr>
              <a:t>.</a:t>
            </a:r>
            <a:endParaRPr/>
          </a:p>
          <a:p>
            <a:pPr indent="0" lvl="0" marL="0" rtl="0" algn="l">
              <a:spcBef>
                <a:spcPts val="0"/>
              </a:spcBef>
              <a:spcAft>
                <a:spcPts val="0"/>
              </a:spcAft>
              <a:buNone/>
            </a:pPr>
            <a:r>
              <a:t/>
            </a:r>
            <a:endParaRPr b="0" i="0">
              <a:solidFill>
                <a:srgbClr val="222222"/>
              </a:solidFill>
              <a:latin typeface="Lato"/>
              <a:ea typeface="Lato"/>
              <a:cs typeface="Lato"/>
              <a:sym typeface="Lato"/>
            </a:endParaRPr>
          </a:p>
          <a:p>
            <a:pPr indent="0" lvl="0" marL="0" rtl="0" algn="l">
              <a:spcBef>
                <a:spcPts val="0"/>
              </a:spcBef>
              <a:spcAft>
                <a:spcPts val="0"/>
              </a:spcAft>
              <a:buNone/>
            </a:pPr>
            <a:r>
              <a:rPr b="0" i="0" lang="en-IN">
                <a:solidFill>
                  <a:srgbClr val="222222"/>
                </a:solidFill>
                <a:latin typeface="Lato"/>
                <a:ea typeface="Lato"/>
                <a:cs typeface="Lato"/>
                <a:sym typeface="Lato"/>
              </a:rPr>
              <a:t>We know that basically the components of the microcontroller are embedded in one chip. Thus further addition of external memory, I/O port or timers to it is not achievable. However, this property is also utilized in a way that microcontrollers are used in various applications.</a:t>
            </a:r>
            <a:endParaRPr/>
          </a:p>
          <a:p>
            <a:pPr indent="0" lvl="0" marL="0" rtl="0" algn="l">
              <a:spcBef>
                <a:spcPts val="0"/>
              </a:spcBef>
              <a:spcAft>
                <a:spcPts val="0"/>
              </a:spcAft>
              <a:buNone/>
            </a:pPr>
            <a:r>
              <a:t/>
            </a:r>
            <a:endParaRPr b="0" i="0">
              <a:solidFill>
                <a:srgbClr val="222222"/>
              </a:solidFill>
              <a:latin typeface="Lato"/>
              <a:ea typeface="Lato"/>
              <a:cs typeface="Lato"/>
              <a:sym typeface="Lato"/>
            </a:endParaRPr>
          </a:p>
          <a:p>
            <a:pPr indent="0" lvl="0" marL="0" rtl="0" algn="l">
              <a:spcBef>
                <a:spcPts val="0"/>
              </a:spcBef>
              <a:spcAft>
                <a:spcPts val="0"/>
              </a:spcAft>
              <a:buNone/>
            </a:pPr>
            <a:r>
              <a:rPr b="0" i="0" lang="en-IN">
                <a:solidFill>
                  <a:srgbClr val="222222"/>
                </a:solidFill>
                <a:latin typeface="Lato"/>
                <a:ea typeface="Lato"/>
                <a:cs typeface="Lato"/>
                <a:sym typeface="Lato"/>
              </a:rPr>
              <a:t>Whenever, we talk about embedded systems then it is very clear that these systems hold internal microcontroller despite having an external controller. The ROM of microcontroller in embedded system, typically stores functions which the system desires to perform.</a:t>
            </a:r>
            <a:endParaRPr/>
          </a:p>
          <a:p>
            <a:pPr indent="0" lvl="0" marL="0" rtl="0" algn="l">
              <a:spcBef>
                <a:spcPts val="0"/>
              </a:spcBef>
              <a:spcAft>
                <a:spcPts val="0"/>
              </a:spcAft>
              <a:buNone/>
            </a:pPr>
            <a:r>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8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latin typeface="Rubik"/>
                <a:ea typeface="Rubik"/>
                <a:cs typeface="Rubik"/>
                <a:sym typeface="Rubik"/>
              </a:rPr>
              <a:t>Architecture of PIC Microcontroller</a:t>
            </a:r>
            <a:br>
              <a:rPr b="0" i="0" lang="en-IN">
                <a:latin typeface="Rubik"/>
                <a:ea typeface="Rubik"/>
                <a:cs typeface="Rubik"/>
                <a:sym typeface="Rubik"/>
              </a:rPr>
            </a:br>
            <a:endParaRPr/>
          </a:p>
        </p:txBody>
      </p:sp>
      <p:sp>
        <p:nvSpPr>
          <p:cNvPr id="1247" name="Google Shape;1247;p185"/>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architecture of PIC microcontroller" id="1248" name="Google Shape;1248;p185"/>
          <p:cNvPicPr preferRelativeResize="0"/>
          <p:nvPr/>
        </p:nvPicPr>
        <p:blipFill rotWithShape="1">
          <a:blip r:embed="rId3">
            <a:alphaModFix/>
          </a:blip>
          <a:srcRect b="4544" l="-1" r="-1098" t="0"/>
          <a:stretch/>
        </p:blipFill>
        <p:spPr>
          <a:xfrm>
            <a:off x="1046038" y="1433526"/>
            <a:ext cx="7010400" cy="4800599"/>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8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54" name="Google Shape;1254;p186"/>
          <p:cNvSpPr txBox="1"/>
          <p:nvPr>
            <p:ph idx="1" type="body"/>
          </p:nvPr>
        </p:nvSpPr>
        <p:spPr>
          <a:xfrm>
            <a:off x="241617" y="797510"/>
            <a:ext cx="8660765" cy="526297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222222"/>
                </a:solidFill>
                <a:latin typeface="Lato"/>
                <a:ea typeface="Lato"/>
                <a:cs typeface="Lato"/>
                <a:sym typeface="Lato"/>
              </a:rPr>
              <a:t>As we have already discussed that it consists of a processor, I/O ports, timers, memory organization etc. in a single chip. So, let us move further and understand the operation of each component of the PIC microcontroller.</a:t>
            </a:r>
            <a:endParaRPr/>
          </a:p>
          <a:p>
            <a:pPr indent="0" lvl="0" marL="0" rtl="0" algn="l">
              <a:spcBef>
                <a:spcPts val="0"/>
              </a:spcBef>
              <a:spcAft>
                <a:spcPts val="0"/>
              </a:spcAft>
              <a:buNone/>
            </a:pPr>
            <a:r>
              <a:t/>
            </a:r>
            <a:endParaRPr b="0" i="0">
              <a:solidFill>
                <a:srgbClr val="222222"/>
              </a:solidFill>
              <a:latin typeface="Lato"/>
              <a:ea typeface="Lato"/>
              <a:cs typeface="Lato"/>
              <a:sym typeface="Lato"/>
            </a:endParaRPr>
          </a:p>
          <a:p>
            <a:pPr indent="0" lvl="0" marL="0" rtl="0" algn="l">
              <a:spcBef>
                <a:spcPts val="0"/>
              </a:spcBef>
              <a:spcAft>
                <a:spcPts val="0"/>
              </a:spcAft>
              <a:buNone/>
            </a:pPr>
            <a:r>
              <a:rPr b="1" i="0" lang="en-IN">
                <a:solidFill>
                  <a:srgbClr val="222222"/>
                </a:solidFill>
                <a:latin typeface="Lato"/>
                <a:ea typeface="Lato"/>
                <a:cs typeface="Lato"/>
                <a:sym typeface="Lato"/>
              </a:rPr>
              <a:t>CPU</a:t>
            </a:r>
            <a:r>
              <a:rPr b="0" i="0" lang="en-IN">
                <a:solidFill>
                  <a:srgbClr val="222222"/>
                </a:solidFill>
                <a:latin typeface="Lato"/>
                <a:ea typeface="Lato"/>
                <a:cs typeface="Lato"/>
                <a:sym typeface="Lato"/>
              </a:rPr>
              <a:t>: CPU is the central processing unit that has ALU, CU, MU within it. The ALU performs arithmetic and logic operations according to the instructions received. The memory unit stores the instructions that are to be processed and also the data and instruction after being processed.</a:t>
            </a:r>
            <a:endParaRPr/>
          </a:p>
          <a:p>
            <a:pPr indent="0" lvl="0" marL="0" rtl="0" algn="l">
              <a:spcBef>
                <a:spcPts val="0"/>
              </a:spcBef>
              <a:spcAft>
                <a:spcPts val="0"/>
              </a:spcAft>
              <a:buNone/>
            </a:pP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While the control unit controls the I/O devices connected to the system. As it is based on RISC architecture i.e., reduced instruction set computer, then it is to be noteworthy here that:</a:t>
            </a:r>
            <a:endParaRPr/>
          </a:p>
          <a:p>
            <a:pPr indent="0" lvl="0" marL="0" rtl="0" algn="l">
              <a:spcBef>
                <a:spcPts val="0"/>
              </a:spcBef>
              <a:spcAft>
                <a:spcPts val="0"/>
              </a:spcAft>
              <a:buNone/>
            </a:pP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The number of instructions is small approximately around a total of 35 instructions,</a:t>
            </a: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Due to less number of instructions, the operation performed by the CPU will be quite fast,</a:t>
            </a: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Processing of the instruction takes less time as the length of the instructions is small,</a:t>
            </a: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RISC architecture also supports less complex compilation and easy debugging.</a:t>
            </a:r>
            <a:endParaRPr/>
          </a:p>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8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60" name="Google Shape;1260;p187"/>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61" name="Google Shape;1261;p187"/>
          <p:cNvSpPr txBox="1"/>
          <p:nvPr/>
        </p:nvSpPr>
        <p:spPr>
          <a:xfrm>
            <a:off x="470512" y="641814"/>
            <a:ext cx="7606688" cy="4801314"/>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i="0" lang="en-IN" sz="1800">
                <a:solidFill>
                  <a:srgbClr val="222222"/>
                </a:solidFill>
                <a:latin typeface="Lato"/>
                <a:ea typeface="Lato"/>
                <a:cs typeface="Lato"/>
                <a:sym typeface="Lato"/>
              </a:rPr>
              <a:t>Memory</a:t>
            </a:r>
            <a:r>
              <a:rPr b="0" i="0" lang="en-IN" sz="1800">
                <a:solidFill>
                  <a:srgbClr val="222222"/>
                </a:solidFill>
                <a:latin typeface="Lato"/>
                <a:ea typeface="Lato"/>
                <a:cs typeface="Lato"/>
                <a:sym typeface="Lato"/>
              </a:rPr>
              <a:t>: Basically there exist two types of memory in PIC microcontroller-</a:t>
            </a:r>
            <a:endParaRPr/>
          </a:p>
          <a:p>
            <a:pPr indent="0" lvl="0" marL="0" rtl="0" algn="l">
              <a:spcBef>
                <a:spcPts val="0"/>
              </a:spcBef>
              <a:spcAft>
                <a:spcPts val="0"/>
              </a:spcAft>
              <a:buNone/>
            </a:pPr>
            <a:br>
              <a:rPr lang="en-IN" sz="1800"/>
            </a:br>
            <a:r>
              <a:rPr b="1" i="1" lang="en-IN" sz="1800">
                <a:solidFill>
                  <a:srgbClr val="222222"/>
                </a:solidFill>
                <a:latin typeface="Lato"/>
                <a:ea typeface="Lato"/>
                <a:cs typeface="Lato"/>
                <a:sym typeface="Lato"/>
              </a:rPr>
              <a:t>1.</a:t>
            </a:r>
            <a:r>
              <a:rPr b="1" i="0" lang="en-IN" sz="1800">
                <a:solidFill>
                  <a:srgbClr val="222222"/>
                </a:solidFill>
                <a:latin typeface="Lato"/>
                <a:ea typeface="Lato"/>
                <a:cs typeface="Lato"/>
                <a:sym typeface="Lato"/>
              </a:rPr>
              <a:t>Program or code memory</a:t>
            </a:r>
            <a:r>
              <a:rPr b="0" i="0" lang="en-IN" sz="1800">
                <a:solidFill>
                  <a:srgbClr val="222222"/>
                </a:solidFill>
                <a:latin typeface="Lato"/>
                <a:ea typeface="Lato"/>
                <a:cs typeface="Lato"/>
                <a:sym typeface="Lato"/>
              </a:rPr>
              <a:t>: As the name itself is suggesting that program memory holds the set of instructions that are desired to be performed by the microcontroller. It is basically referred as ROM. The memory space provided by this is 8K Χ 14 bits that can store 13-bit instruction or program. The PC accesses the program memory, and increments itself after fetching an instruction.</a:t>
            </a:r>
            <a:endParaRPr/>
          </a:p>
          <a:p>
            <a:pPr indent="0" lvl="0" marL="0" rtl="0" algn="l">
              <a:spcBef>
                <a:spcPts val="0"/>
              </a:spcBef>
              <a:spcAft>
                <a:spcPts val="0"/>
              </a:spcAft>
              <a:buNone/>
            </a:pPr>
            <a:br>
              <a:rPr lang="en-IN" sz="1800"/>
            </a:br>
            <a:r>
              <a:rPr b="0" i="1" lang="en-IN" sz="1800">
                <a:solidFill>
                  <a:srgbClr val="222222"/>
                </a:solidFill>
                <a:latin typeface="Lato"/>
                <a:ea typeface="Lato"/>
                <a:cs typeface="Lato"/>
                <a:sym typeface="Lato"/>
              </a:rPr>
              <a:t>EEPROM</a:t>
            </a:r>
            <a:r>
              <a:rPr b="0" i="0" lang="en-IN" sz="1800">
                <a:solidFill>
                  <a:srgbClr val="222222"/>
                </a:solidFill>
                <a:latin typeface="Lato"/>
                <a:ea typeface="Lato"/>
                <a:cs typeface="Lato"/>
                <a:sym typeface="Lato"/>
              </a:rPr>
              <a:t>: ROM allows the program to be stored only once. But EEPROM i.e., electrically erasable programmable read only memory permits the multiple times writing of the code on the ROM.</a:t>
            </a:r>
            <a:endParaRPr/>
          </a:p>
          <a:p>
            <a:pPr indent="0" lvl="0" marL="0" rtl="0" algn="l">
              <a:spcBef>
                <a:spcPts val="0"/>
              </a:spcBef>
              <a:spcAft>
                <a:spcPts val="0"/>
              </a:spcAft>
              <a:buNone/>
            </a:pPr>
            <a:br>
              <a:rPr lang="en-IN" sz="1800"/>
            </a:br>
            <a:r>
              <a:rPr b="0" i="1" lang="en-IN" sz="1800">
                <a:solidFill>
                  <a:srgbClr val="222222"/>
                </a:solidFill>
                <a:latin typeface="Lato"/>
                <a:ea typeface="Lato"/>
                <a:cs typeface="Lato"/>
                <a:sym typeface="Lato"/>
              </a:rPr>
              <a:t>Flash memory</a:t>
            </a:r>
            <a:r>
              <a:rPr b="0" i="0" lang="en-IN" sz="1800">
                <a:solidFill>
                  <a:srgbClr val="222222"/>
                </a:solidFill>
                <a:latin typeface="Lato"/>
                <a:ea typeface="Lato"/>
                <a:cs typeface="Lato"/>
                <a:sym typeface="Lato"/>
              </a:rPr>
              <a:t>: Flash memory is another PROM for this microcontroller. The program in the flash memory can be erased as many times as required.</a:t>
            </a:r>
            <a:endParaRPr sz="1800"/>
          </a:p>
        </p:txBody>
      </p:sp>
      <p:sp>
        <p:nvSpPr>
          <p:cNvPr id="1262" name="Google Shape;1262;p187"/>
          <p:cNvSpPr txBox="1"/>
          <p:nvPr/>
        </p:nvSpPr>
        <p:spPr>
          <a:xfrm>
            <a:off x="326839" y="5475154"/>
            <a:ext cx="8382000" cy="1200329"/>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i="0" lang="en-IN" sz="1800">
                <a:solidFill>
                  <a:srgbClr val="222222"/>
                </a:solidFill>
                <a:latin typeface="Lato"/>
                <a:ea typeface="Lato"/>
                <a:cs typeface="Lato"/>
                <a:sym typeface="Lato"/>
              </a:rPr>
              <a:t>2.Data memory</a:t>
            </a:r>
            <a:r>
              <a:rPr b="0" i="0" lang="en-IN" sz="1800">
                <a:solidFill>
                  <a:srgbClr val="222222"/>
                </a:solidFill>
                <a:latin typeface="Lato"/>
                <a:ea typeface="Lato"/>
                <a:cs typeface="Lato"/>
                <a:sym typeface="Lato"/>
              </a:rPr>
              <a:t>: Data memory stores the data in it. Basically these are Random Access Memory i.e., RAM. It stores the data on a temporary basis in the registers. PIC microcontroller holds 368 bytes of RAM which is divided into banks. The register were the data is stored are classified as:</a:t>
            </a:r>
            <a:endParaRPr sz="1800"/>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88"/>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68" name="Google Shape;1268;p188"/>
          <p:cNvSpPr txBox="1"/>
          <p:nvPr>
            <p:ph idx="1" type="body"/>
          </p:nvPr>
        </p:nvSpPr>
        <p:spPr>
          <a:xfrm>
            <a:off x="220860" y="1524000"/>
            <a:ext cx="8660765" cy="4985980"/>
          </a:xfrm>
          <a:prstGeom prst="rect">
            <a:avLst/>
          </a:prstGeom>
          <a:noFill/>
          <a:ln>
            <a:noFill/>
          </a:ln>
        </p:spPr>
        <p:txBody>
          <a:bodyPr anchorCtr="0" anchor="t" bIns="0" lIns="0" spcFirstLastPara="1" rIns="0" wrap="square" tIns="0">
            <a:spAutoFit/>
          </a:bodyPr>
          <a:lstStyle/>
          <a:p>
            <a:pPr indent="-114300" lvl="0" marL="0" rtl="0" algn="l">
              <a:spcBef>
                <a:spcPts val="0"/>
              </a:spcBef>
              <a:spcAft>
                <a:spcPts val="0"/>
              </a:spcAft>
              <a:buClr>
                <a:schemeClr val="dk1"/>
              </a:buClr>
              <a:buSzPts val="1800"/>
              <a:buFont typeface="Arial"/>
              <a:buChar char="•"/>
            </a:pPr>
            <a:r>
              <a:rPr lang="en-IN"/>
              <a:t> </a:t>
            </a:r>
            <a:r>
              <a:rPr b="1" i="0" lang="en-IN">
                <a:solidFill>
                  <a:srgbClr val="222222"/>
                </a:solidFill>
                <a:latin typeface="Lato"/>
                <a:ea typeface="Lato"/>
                <a:cs typeface="Lato"/>
                <a:sym typeface="Lato"/>
              </a:rPr>
              <a:t>General Purpose register</a:t>
            </a:r>
            <a:r>
              <a:rPr b="0" i="1" lang="en-IN">
                <a:solidFill>
                  <a:srgbClr val="222222"/>
                </a:solidFill>
                <a:latin typeface="Lato"/>
                <a:ea typeface="Lato"/>
                <a:cs typeface="Lato"/>
                <a:sym typeface="Lato"/>
              </a:rPr>
              <a:t>:</a:t>
            </a:r>
            <a:r>
              <a:rPr b="0" i="0" lang="en-IN">
                <a:solidFill>
                  <a:srgbClr val="222222"/>
                </a:solidFill>
                <a:latin typeface="Lato"/>
                <a:ea typeface="Lato"/>
                <a:cs typeface="Lato"/>
                <a:sym typeface="Lato"/>
              </a:rPr>
              <a:t> These are the registers that perform the general functions. Like addition, subtraction, multiplication etc. and further storing the results in other register. Hence no special function is assigned to these registers, the PIC holds the ability to directly access the data present in these registers.</a:t>
            </a:r>
            <a:endParaRPr/>
          </a:p>
          <a:p>
            <a:pPr indent="-114300" lvl="0" marL="0" rtl="0" algn="l">
              <a:spcBef>
                <a:spcPts val="0"/>
              </a:spcBef>
              <a:spcAft>
                <a:spcPts val="0"/>
              </a:spcAft>
              <a:buClr>
                <a:srgbClr val="222222"/>
              </a:buClr>
              <a:buSzPts val="1800"/>
              <a:buFont typeface="Arial"/>
              <a:buChar char="•"/>
            </a:pPr>
            <a:br>
              <a:rPr b="0" i="0" lang="en-IN">
                <a:solidFill>
                  <a:srgbClr val="222222"/>
                </a:solidFill>
                <a:latin typeface="Lato"/>
                <a:ea typeface="Lato"/>
                <a:cs typeface="Lato"/>
                <a:sym typeface="Lato"/>
              </a:rPr>
            </a:br>
            <a:r>
              <a:rPr b="1" i="0" lang="en-IN">
                <a:solidFill>
                  <a:srgbClr val="222222"/>
                </a:solidFill>
                <a:latin typeface="Lato"/>
                <a:ea typeface="Lato"/>
                <a:cs typeface="Lato"/>
                <a:sym typeface="Lato"/>
              </a:rPr>
              <a:t>Special Purpose register</a:t>
            </a:r>
            <a:r>
              <a:rPr b="0" i="0" lang="en-IN">
                <a:solidFill>
                  <a:srgbClr val="222222"/>
                </a:solidFill>
                <a:latin typeface="Lato"/>
                <a:ea typeface="Lato"/>
                <a:cs typeface="Lato"/>
                <a:sym typeface="Lato"/>
              </a:rPr>
              <a:t>: It is abbreviated as SFR. These registers are assigned some special functions by the processor and hence are not used for any general purpose. The operation to be performed by these registers are already set when the system is manufactured. Hence the functions of these registers are not variable. Some important special function registers are:</a:t>
            </a:r>
            <a:endParaRPr/>
          </a:p>
          <a:p>
            <a:pPr indent="0" lvl="0" marL="0" rtl="0" algn="l">
              <a:spcBef>
                <a:spcPts val="0"/>
              </a:spcBef>
              <a:spcAft>
                <a:spcPts val="0"/>
              </a:spcAft>
              <a:buClr>
                <a:schemeClr val="dk1"/>
              </a:buClr>
              <a:buSzPts val="1800"/>
              <a:buFont typeface="Arial"/>
              <a:buNone/>
            </a:pPr>
            <a:r>
              <a:t/>
            </a:r>
            <a:endParaRPr b="0" i="0">
              <a:solidFill>
                <a:srgbClr val="222222"/>
              </a:solidFill>
              <a:latin typeface="Lato"/>
              <a:ea typeface="Lato"/>
              <a:cs typeface="Lato"/>
              <a:sym typeface="Lato"/>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STATUS register</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TRIS register</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PORT register</a:t>
            </a:r>
            <a:endParaRPr/>
          </a:p>
          <a:p>
            <a:pPr indent="0" lvl="0" marL="0" rtl="0" algn="l">
              <a:spcBef>
                <a:spcPts val="0"/>
              </a:spcBef>
              <a:spcAft>
                <a:spcPts val="0"/>
              </a:spcAft>
              <a:buNone/>
            </a:pP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Like, the function of the </a:t>
            </a:r>
            <a:r>
              <a:rPr b="1" i="0" lang="en-IN">
                <a:solidFill>
                  <a:srgbClr val="222222"/>
                </a:solidFill>
                <a:latin typeface="Lato"/>
                <a:ea typeface="Lato"/>
                <a:cs typeface="Lato"/>
                <a:sym typeface="Lato"/>
              </a:rPr>
              <a:t>STATUS register</a:t>
            </a:r>
            <a:r>
              <a:rPr b="0" i="0" lang="en-IN">
                <a:solidFill>
                  <a:srgbClr val="222222"/>
                </a:solidFill>
                <a:latin typeface="Lato"/>
                <a:ea typeface="Lato"/>
                <a:cs typeface="Lato"/>
                <a:sym typeface="Lato"/>
              </a:rPr>
              <a:t> is to show the status of the program being performed.</a:t>
            </a:r>
            <a:endParaRPr/>
          </a:p>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2" name="Shape 1272"/>
        <p:cNvGrpSpPr/>
        <p:nvPr/>
      </p:nvGrpSpPr>
      <p:grpSpPr>
        <a:xfrm>
          <a:off x="0" y="0"/>
          <a:ext cx="0" cy="0"/>
          <a:chOff x="0" y="0"/>
          <a:chExt cx="0" cy="0"/>
        </a:xfrm>
      </p:grpSpPr>
      <p:sp>
        <p:nvSpPr>
          <p:cNvPr id="1273" name="Google Shape;1273;p189"/>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74" name="Google Shape;1274;p189"/>
          <p:cNvSpPr txBox="1"/>
          <p:nvPr>
            <p:ph idx="1" type="body"/>
          </p:nvPr>
        </p:nvSpPr>
        <p:spPr>
          <a:xfrm>
            <a:off x="241617" y="339073"/>
            <a:ext cx="8660765" cy="5816977"/>
          </a:xfrm>
          <a:prstGeom prst="rect">
            <a:avLst/>
          </a:prstGeom>
          <a:noFill/>
          <a:ln>
            <a:noFill/>
          </a:ln>
        </p:spPr>
        <p:txBody>
          <a:bodyPr anchorCtr="0" anchor="t" bIns="0" lIns="0" spcFirstLastPara="1" rIns="0" wrap="square" tIns="0">
            <a:spAutoFit/>
          </a:bodyPr>
          <a:lstStyle/>
          <a:p>
            <a:pPr indent="-114300" lvl="0" marL="0" rtl="0" algn="l">
              <a:spcBef>
                <a:spcPts val="0"/>
              </a:spcBef>
              <a:spcAft>
                <a:spcPts val="0"/>
              </a:spcAft>
              <a:buClr>
                <a:srgbClr val="222222"/>
              </a:buClr>
              <a:buSzPts val="1800"/>
              <a:buFont typeface="Arial"/>
              <a:buChar char="•"/>
            </a:pPr>
            <a:r>
              <a:rPr b="1" i="0" lang="en-IN">
                <a:solidFill>
                  <a:srgbClr val="222222"/>
                </a:solidFill>
                <a:latin typeface="Lato"/>
                <a:ea typeface="Lato"/>
                <a:cs typeface="Lato"/>
                <a:sym typeface="Lato"/>
              </a:rPr>
              <a:t>I/O ports</a:t>
            </a:r>
            <a:r>
              <a:rPr b="0" i="0" lang="en-IN">
                <a:solidFill>
                  <a:srgbClr val="222222"/>
                </a:solidFill>
                <a:latin typeface="Lato"/>
                <a:ea typeface="Lato"/>
                <a:cs typeface="Lato"/>
                <a:sym typeface="Lato"/>
              </a:rPr>
              <a:t>: The number I/O ports is different for different PIC series. The PIC16 series has 5 I/O port. These are port A, port B, port C, port D and port E.</a:t>
            </a:r>
            <a:endParaRPr/>
          </a:p>
          <a:p>
            <a:pPr indent="0" lvl="0" marL="0" rtl="0" algn="l">
              <a:spcBef>
                <a:spcPts val="0"/>
              </a:spcBef>
              <a:spcAft>
                <a:spcPts val="0"/>
              </a:spcAft>
              <a:buClr>
                <a:schemeClr val="dk1"/>
              </a:buClr>
              <a:buSzPts val="1800"/>
              <a:buFont typeface="Arial"/>
              <a:buNone/>
            </a:pPr>
            <a:r>
              <a:t/>
            </a:r>
            <a:endParaRPr b="0" i="0">
              <a:solidFill>
                <a:srgbClr val="222222"/>
              </a:solidFill>
              <a:latin typeface="Lato"/>
              <a:ea typeface="Lato"/>
              <a:cs typeface="Lato"/>
              <a:sym typeface="Lato"/>
            </a:endParaRPr>
          </a:p>
          <a:p>
            <a:pPr indent="-114300" lvl="0" marL="0" rtl="0" algn="l">
              <a:spcBef>
                <a:spcPts val="0"/>
              </a:spcBef>
              <a:spcAft>
                <a:spcPts val="0"/>
              </a:spcAft>
              <a:buClr>
                <a:srgbClr val="222222"/>
              </a:buClr>
              <a:buSzPts val="1800"/>
              <a:buFont typeface="Arial"/>
              <a:buChar char="•"/>
            </a:pPr>
            <a:r>
              <a:rPr b="1" i="0" lang="en-IN">
                <a:solidFill>
                  <a:srgbClr val="222222"/>
                </a:solidFill>
                <a:latin typeface="Lato"/>
                <a:ea typeface="Lato"/>
                <a:cs typeface="Lato"/>
                <a:sym typeface="Lato"/>
              </a:rPr>
              <a:t>Bus</a:t>
            </a:r>
            <a:r>
              <a:rPr b="0" i="0" lang="en-IN">
                <a:solidFill>
                  <a:srgbClr val="222222"/>
                </a:solidFill>
                <a:latin typeface="Lato"/>
                <a:ea typeface="Lato"/>
                <a:cs typeface="Lato"/>
                <a:sym typeface="Lato"/>
              </a:rPr>
              <a:t>: Bus in this microcontroller is used to communicate between different units within it. PIC has 2 types of buses, data bus and address bus.</a:t>
            </a:r>
            <a:endParaRPr/>
          </a:p>
          <a:p>
            <a:pPr indent="0" lvl="0" marL="0" rtl="0" algn="l">
              <a:spcBef>
                <a:spcPts val="0"/>
              </a:spcBef>
              <a:spcAft>
                <a:spcPts val="0"/>
              </a:spcAft>
              <a:buNone/>
            </a:pP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The data bus transfers the data between memory and I/O unit. Whereas the address bus holds the address of the location to/ from where the data is loaded or fetched.</a:t>
            </a:r>
            <a:endParaRPr/>
          </a:p>
          <a:p>
            <a:pPr indent="0" lvl="0" marL="0" rtl="0" algn="l">
              <a:spcBef>
                <a:spcPts val="0"/>
              </a:spcBef>
              <a:spcAft>
                <a:spcPts val="0"/>
              </a:spcAft>
              <a:buClr>
                <a:schemeClr val="dk1"/>
              </a:buClr>
              <a:buSzPts val="1800"/>
              <a:buFont typeface="Arial"/>
              <a:buNone/>
            </a:pPr>
            <a:r>
              <a:t/>
            </a:r>
            <a:endParaRPr b="0" i="0">
              <a:solidFill>
                <a:srgbClr val="222222"/>
              </a:solidFill>
              <a:latin typeface="Lato"/>
              <a:ea typeface="Lato"/>
              <a:cs typeface="Lato"/>
              <a:sym typeface="Lato"/>
            </a:endParaRPr>
          </a:p>
          <a:p>
            <a:pPr indent="-114300" lvl="0" marL="0" rtl="0" algn="l">
              <a:spcBef>
                <a:spcPts val="0"/>
              </a:spcBef>
              <a:spcAft>
                <a:spcPts val="0"/>
              </a:spcAft>
              <a:buClr>
                <a:srgbClr val="222222"/>
              </a:buClr>
              <a:buSzPts val="1800"/>
              <a:buFont typeface="Arial"/>
              <a:buChar char="•"/>
            </a:pPr>
            <a:r>
              <a:rPr b="1" i="0" lang="en-IN">
                <a:solidFill>
                  <a:srgbClr val="222222"/>
                </a:solidFill>
                <a:latin typeface="Lato"/>
                <a:ea typeface="Lato"/>
                <a:cs typeface="Lato"/>
                <a:sym typeface="Lato"/>
              </a:rPr>
              <a:t>Stack</a:t>
            </a:r>
            <a:r>
              <a:rPr b="0" i="0" lang="en-IN">
                <a:solidFill>
                  <a:srgbClr val="222222"/>
                </a:solidFill>
                <a:latin typeface="Lato"/>
                <a:ea typeface="Lato"/>
                <a:cs typeface="Lato"/>
                <a:sym typeface="Lato"/>
              </a:rPr>
              <a:t>: As the priority of interrupts are higher. Thus whenever, an interrupt is generated then the processor of the PIC microcontroller must switch to handle the interrupt by stopping the operation which is being executed currently. So, the stack stores the address of the program currently being in execution, until the PIC microcontroller handles the generated interrupt.</a:t>
            </a:r>
            <a:endParaRPr/>
          </a:p>
          <a:p>
            <a:pPr indent="0" lvl="0" marL="0" rtl="0" algn="l">
              <a:spcBef>
                <a:spcPts val="0"/>
              </a:spcBef>
              <a:spcAft>
                <a:spcPts val="0"/>
              </a:spcAft>
              <a:buNone/>
            </a:pPr>
            <a:br>
              <a:rPr b="0" i="0" lang="en-IN">
                <a:solidFill>
                  <a:srgbClr val="222222"/>
                </a:solidFill>
                <a:latin typeface="Lato"/>
                <a:ea typeface="Lato"/>
                <a:cs typeface="Lato"/>
                <a:sym typeface="Lato"/>
              </a:rPr>
            </a:br>
            <a:r>
              <a:rPr b="0" i="0" lang="en-IN">
                <a:solidFill>
                  <a:srgbClr val="222222"/>
                </a:solidFill>
                <a:latin typeface="Lato"/>
                <a:ea typeface="Lato"/>
                <a:cs typeface="Lato"/>
                <a:sym typeface="Lato"/>
              </a:rPr>
              <a:t>Once the interrupt handling is done, then the processor switches back to the main program whose address is stored in the stack.</a:t>
            </a:r>
            <a:endParaRPr/>
          </a:p>
          <a:p>
            <a:pPr indent="0" lvl="0" marL="0" rtl="0" algn="l">
              <a:spcBef>
                <a:spcPts val="0"/>
              </a:spcBef>
              <a:spcAft>
                <a:spcPts val="0"/>
              </a:spcAft>
              <a:buNone/>
            </a:pPr>
            <a:r>
              <a:t/>
            </a:r>
            <a:endParaRPr b="0" i="0">
              <a:solidFill>
                <a:srgbClr val="222222"/>
              </a:solidFill>
              <a:latin typeface="Lato"/>
              <a:ea typeface="Lato"/>
              <a:cs typeface="Lato"/>
              <a:sym typeface="Lato"/>
            </a:endParaRPr>
          </a:p>
          <a:p>
            <a:pPr indent="-114300" lvl="0" marL="0" rtl="0" algn="l">
              <a:spcBef>
                <a:spcPts val="0"/>
              </a:spcBef>
              <a:spcAft>
                <a:spcPts val="0"/>
              </a:spcAft>
              <a:buClr>
                <a:srgbClr val="222222"/>
              </a:buClr>
              <a:buSzPts val="1800"/>
              <a:buFont typeface="Arial"/>
              <a:buChar char="•"/>
            </a:pPr>
            <a:r>
              <a:rPr b="1" i="0" lang="en-IN">
                <a:solidFill>
                  <a:srgbClr val="222222"/>
                </a:solidFill>
                <a:latin typeface="Lato"/>
                <a:ea typeface="Lato"/>
                <a:cs typeface="Lato"/>
                <a:sym typeface="Lato"/>
              </a:rPr>
              <a:t>Timers</a:t>
            </a:r>
            <a:r>
              <a:rPr b="0" i="0" lang="en-IN">
                <a:solidFill>
                  <a:srgbClr val="222222"/>
                </a:solidFill>
                <a:latin typeface="Lato"/>
                <a:ea typeface="Lato"/>
                <a:cs typeface="Lato"/>
                <a:sym typeface="Lato"/>
              </a:rPr>
              <a:t>: PIC microcontroller consists of 3 timers. Out of the 3, 2 timers i.e., timer 0 and timer 2 are of 8-bit each while timer 1 is of 16 bit.</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6" name="Shape 166"/>
        <p:cNvGrpSpPr/>
        <p:nvPr/>
      </p:nvGrpSpPr>
      <p:grpSpPr>
        <a:xfrm>
          <a:off x="0" y="0"/>
          <a:ext cx="0" cy="0"/>
          <a:chOff x="0" y="0"/>
          <a:chExt cx="0" cy="0"/>
        </a:xfrm>
      </p:grpSpPr>
      <p:pic>
        <p:nvPicPr>
          <p:cNvPr id="167" name="Google Shape;167;p19"/>
          <p:cNvPicPr preferRelativeResize="0"/>
          <p:nvPr/>
        </p:nvPicPr>
        <p:blipFill rotWithShape="1">
          <a:blip r:embed="rId3">
            <a:alphaModFix/>
          </a:blip>
          <a:srcRect b="0" l="0" r="0" t="0"/>
          <a:stretch/>
        </p:blipFill>
        <p:spPr>
          <a:xfrm>
            <a:off x="1062632" y="1669851"/>
            <a:ext cx="7322343" cy="4589859"/>
          </a:xfrm>
          <a:prstGeom prst="rect">
            <a:avLst/>
          </a:prstGeom>
          <a:noFill/>
          <a:ln>
            <a:noFill/>
          </a:ln>
        </p:spPr>
      </p:pic>
      <p:sp>
        <p:nvSpPr>
          <p:cNvPr id="168" name="Google Shape;168;p19"/>
          <p:cNvSpPr txBox="1"/>
          <p:nvPr>
            <p:ph type="title"/>
          </p:nvPr>
        </p:nvSpPr>
        <p:spPr>
          <a:xfrm>
            <a:off x="476729" y="627508"/>
            <a:ext cx="7908246" cy="681597"/>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IN" sz="4350"/>
              <a:t>     Embedding a Computer</a:t>
            </a:r>
            <a:endParaRPr sz="4350"/>
          </a:p>
        </p:txBody>
      </p:sp>
      <p:sp>
        <p:nvSpPr>
          <p:cNvPr id="169" name="Google Shape;169;p19"/>
          <p:cNvSpPr txBox="1"/>
          <p:nvPr/>
        </p:nvSpPr>
        <p:spPr>
          <a:xfrm>
            <a:off x="508854" y="6221603"/>
            <a:ext cx="1595755" cy="424180"/>
          </a:xfrm>
          <a:prstGeom prst="rect">
            <a:avLst/>
          </a:prstGeom>
          <a:noFill/>
          <a:ln>
            <a:noFill/>
          </a:ln>
        </p:spPr>
        <p:txBody>
          <a:bodyPr anchorCtr="0" anchor="t" bIns="0" lIns="0" spcFirstLastPara="1" rIns="0" wrap="square" tIns="0">
            <a:spAutoFit/>
          </a:bodyPr>
          <a:lstStyle/>
          <a:p>
            <a:pPr indent="0" lvl="0" marL="20320" rtl="0" algn="l">
              <a:lnSpc>
                <a:spcPct val="100000"/>
              </a:lnSpc>
              <a:spcBef>
                <a:spcPts val="0"/>
              </a:spcBef>
              <a:spcAft>
                <a:spcPts val="0"/>
              </a:spcAft>
              <a:buNone/>
            </a:pPr>
            <a:r>
              <a:rPr lang="en-IN" sz="1250">
                <a:solidFill>
                  <a:srgbClr val="4B4B4B"/>
                </a:solidFill>
                <a:latin typeface="Arial"/>
                <a:ea typeface="Arial"/>
                <a:cs typeface="Arial"/>
                <a:sym typeface="Arial"/>
              </a:rPr>
              <a:t>I</a:t>
            </a:r>
            <a:r>
              <a:rPr lang="en-IN" sz="1250">
                <a:solidFill>
                  <a:srgbClr val="3D3D3D"/>
                </a:solidFill>
                <a:latin typeface="Arial"/>
                <a:ea typeface="Arial"/>
                <a:cs typeface="Arial"/>
                <a:sym typeface="Arial"/>
              </a:rPr>
              <a:t>ntroduCtIDn </a:t>
            </a:r>
            <a:r>
              <a:rPr lang="en-IN" sz="1250">
                <a:solidFill>
                  <a:srgbClr val="545454"/>
                </a:solidFill>
                <a:latin typeface="Arial"/>
                <a:ea typeface="Arial"/>
                <a:cs typeface="Arial"/>
                <a:sym typeface="Arial"/>
              </a:rPr>
              <a:t>tO</a:t>
            </a:r>
            <a:endParaRPr sz="1250">
              <a:latin typeface="Arial"/>
              <a:ea typeface="Arial"/>
              <a:cs typeface="Arial"/>
              <a:sym typeface="Arial"/>
            </a:endParaRPr>
          </a:p>
          <a:p>
            <a:pPr indent="0" lvl="0" marL="12700" rtl="0" algn="l">
              <a:lnSpc>
                <a:spcPct val="100000"/>
              </a:lnSpc>
              <a:spcBef>
                <a:spcPts val="35"/>
              </a:spcBef>
              <a:spcAft>
                <a:spcPts val="0"/>
              </a:spcAft>
              <a:buNone/>
            </a:pPr>
            <a:r>
              <a:rPr lang="en-IN" sz="1400">
                <a:solidFill>
                  <a:srgbClr val="2F2F2F"/>
                </a:solidFill>
                <a:latin typeface="Arial"/>
                <a:ea typeface="Arial"/>
                <a:cs typeface="Arial"/>
                <a:sym typeface="Arial"/>
              </a:rPr>
              <a:t>Embedded </a:t>
            </a:r>
            <a:r>
              <a:rPr lang="en-IN" sz="1400">
                <a:solidFill>
                  <a:srgbClr val="484848"/>
                </a:solidFill>
                <a:latin typeface="Arial"/>
                <a:ea typeface="Arial"/>
                <a:cs typeface="Arial"/>
                <a:sym typeface="Arial"/>
              </a:rPr>
              <a:t>Systems</a:t>
            </a:r>
            <a:endParaRPr sz="1400">
              <a:latin typeface="Arial"/>
              <a:ea typeface="Arial"/>
              <a:cs typeface="Arial"/>
              <a:sym typeface="Arial"/>
            </a:endParaRPr>
          </a:p>
        </p:txBody>
      </p:sp>
      <p:sp>
        <p:nvSpPr>
          <p:cNvPr id="170" name="Google Shape;170;p19"/>
          <p:cNvSpPr txBox="1"/>
          <p:nvPr/>
        </p:nvSpPr>
        <p:spPr>
          <a:xfrm>
            <a:off x="4111509" y="2331095"/>
            <a:ext cx="793115" cy="1612265"/>
          </a:xfrm>
          <a:prstGeom prst="rect">
            <a:avLst/>
          </a:prstGeom>
          <a:noFill/>
          <a:ln>
            <a:noFill/>
          </a:ln>
        </p:spPr>
        <p:txBody>
          <a:bodyPr anchorCtr="0" anchor="t" bIns="0" lIns="0" spcFirstLastPara="1" rIns="0" wrap="square" tIns="11425">
            <a:spAutoFit/>
          </a:bodyPr>
          <a:lstStyle/>
          <a:p>
            <a:pPr indent="0" lvl="0" marL="12700" rtl="0" algn="l">
              <a:lnSpc>
                <a:spcPct val="100000"/>
              </a:lnSpc>
              <a:spcBef>
                <a:spcPts val="0"/>
              </a:spcBef>
              <a:spcAft>
                <a:spcPts val="0"/>
              </a:spcAft>
              <a:buNone/>
            </a:pPr>
            <a:r>
              <a:rPr lang="en-IN" sz="2400">
                <a:latin typeface="Times New Roman"/>
                <a:ea typeface="Times New Roman"/>
                <a:cs typeface="Times New Roman"/>
                <a:sym typeface="Times New Roman"/>
              </a:rPr>
              <a:t>output</a:t>
            </a:r>
            <a:endParaRPr sz="2400">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2400">
              <a:latin typeface="Times New Roman"/>
              <a:ea typeface="Times New Roman"/>
              <a:cs typeface="Times New Roman"/>
              <a:sym typeface="Times New Roman"/>
            </a:endParaRPr>
          </a:p>
          <a:p>
            <a:pPr indent="0" lvl="0" marL="0" rtl="0" algn="l">
              <a:lnSpc>
                <a:spcPct val="100000"/>
              </a:lnSpc>
              <a:spcBef>
                <a:spcPts val="1285"/>
              </a:spcBef>
              <a:spcAft>
                <a:spcPts val="0"/>
              </a:spcAft>
              <a:buNone/>
            </a:pPr>
            <a:r>
              <a:t/>
            </a:r>
            <a:endParaRPr sz="2400">
              <a:latin typeface="Times New Roman"/>
              <a:ea typeface="Times New Roman"/>
              <a:cs typeface="Times New Roman"/>
              <a:sym typeface="Times New Roman"/>
            </a:endParaRPr>
          </a:p>
          <a:p>
            <a:pPr indent="0" lvl="0" marL="90805" rtl="0" algn="l">
              <a:lnSpc>
                <a:spcPct val="100000"/>
              </a:lnSpc>
              <a:spcBef>
                <a:spcPts val="0"/>
              </a:spcBef>
              <a:spcAft>
                <a:spcPts val="0"/>
              </a:spcAft>
              <a:buNone/>
            </a:pPr>
            <a:r>
              <a:rPr lang="en-IN" sz="2350">
                <a:solidFill>
                  <a:srgbClr val="1A0800"/>
                </a:solidFill>
                <a:latin typeface="Cambria"/>
                <a:ea typeface="Cambria"/>
                <a:cs typeface="Cambria"/>
                <a:sym typeface="Cambria"/>
              </a:rPr>
              <a:t>input</a:t>
            </a:r>
            <a:endParaRPr sz="2350">
              <a:latin typeface="Cambria"/>
              <a:ea typeface="Cambria"/>
              <a:cs typeface="Cambria"/>
              <a:sym typeface="Cambria"/>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8" name="Shape 1278"/>
        <p:cNvGrpSpPr/>
        <p:nvPr/>
      </p:nvGrpSpPr>
      <p:grpSpPr>
        <a:xfrm>
          <a:off x="0" y="0"/>
          <a:ext cx="0" cy="0"/>
          <a:chOff x="0" y="0"/>
          <a:chExt cx="0" cy="0"/>
        </a:xfrm>
      </p:grpSpPr>
      <p:sp>
        <p:nvSpPr>
          <p:cNvPr id="1279" name="Google Shape;1279;p19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80" name="Google Shape;1280;p190"/>
          <p:cNvSpPr txBox="1"/>
          <p:nvPr>
            <p:ph idx="1" type="body"/>
          </p:nvPr>
        </p:nvSpPr>
        <p:spPr>
          <a:xfrm>
            <a:off x="220860" y="1524000"/>
            <a:ext cx="8660765" cy="304698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r>
              <a:rPr b="0" i="0" lang="en-IN">
                <a:latin typeface="Rubik"/>
                <a:ea typeface="Rubik"/>
                <a:cs typeface="Rubik"/>
                <a:sym typeface="Rubik"/>
              </a:rPr>
              <a:t>Advantages of PIC Microcontroller</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The basis of PIC microcontroller is RISC architecture thus operates faster.</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It offers easy interfacing of analog device.</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It exhibits lower power consumption.</a:t>
            </a:r>
            <a:endParaRPr/>
          </a:p>
          <a:p>
            <a:pPr indent="0" lvl="0" marL="0" rtl="0" algn="l">
              <a:spcBef>
                <a:spcPts val="0"/>
              </a:spcBef>
              <a:spcAft>
                <a:spcPts val="0"/>
              </a:spcAft>
              <a:buClr>
                <a:schemeClr val="dk1"/>
              </a:buClr>
              <a:buSzPts val="1800"/>
              <a:buFont typeface="Calibri"/>
              <a:buNone/>
            </a:pPr>
            <a:r>
              <a:t/>
            </a:r>
            <a:endParaRPr b="0" i="0">
              <a:solidFill>
                <a:srgbClr val="222222"/>
              </a:solidFill>
              <a:latin typeface="Lato"/>
              <a:ea typeface="Lato"/>
              <a:cs typeface="Lato"/>
              <a:sym typeface="Lato"/>
            </a:endParaRPr>
          </a:p>
          <a:p>
            <a:pPr indent="0" lvl="0" marL="0" rtl="0" algn="l">
              <a:spcBef>
                <a:spcPts val="0"/>
              </a:spcBef>
              <a:spcAft>
                <a:spcPts val="0"/>
              </a:spcAft>
              <a:buNone/>
            </a:pPr>
            <a:r>
              <a:rPr b="0" i="0" lang="en-IN">
                <a:latin typeface="Rubik"/>
                <a:ea typeface="Rubik"/>
                <a:cs typeface="Rubik"/>
                <a:sym typeface="Rubik"/>
              </a:rPr>
              <a:t>Disadvantages of PIC Microcontroller</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Less number of instructions increases the length of the program.</a:t>
            </a:r>
            <a:endParaRPr/>
          </a:p>
          <a:p>
            <a:pPr indent="-114300" lvl="0" marL="0" rtl="0" algn="l">
              <a:spcBef>
                <a:spcPts val="0"/>
              </a:spcBef>
              <a:spcAft>
                <a:spcPts val="0"/>
              </a:spcAft>
              <a:buClr>
                <a:srgbClr val="222222"/>
              </a:buClr>
              <a:buSzPts val="1800"/>
              <a:buFont typeface="Calibri"/>
              <a:buAutoNum type="arabicPeriod"/>
            </a:pPr>
            <a:r>
              <a:rPr b="0" i="0" lang="en-IN">
                <a:solidFill>
                  <a:srgbClr val="222222"/>
                </a:solidFill>
                <a:latin typeface="Lato"/>
                <a:ea typeface="Lato"/>
                <a:cs typeface="Lato"/>
                <a:sym typeface="Lato"/>
              </a:rPr>
              <a:t>It holds only a single accumulator.</a:t>
            </a:r>
            <a:endParaRPr/>
          </a:p>
          <a:p>
            <a:pPr indent="0" lvl="0" marL="0" rtl="0" algn="l">
              <a:spcBef>
                <a:spcPts val="0"/>
              </a:spcBef>
              <a:spcAft>
                <a:spcPts val="0"/>
              </a:spcAft>
              <a:buNone/>
            </a:pPr>
            <a:r>
              <a:rPr b="0" i="0" lang="en-IN">
                <a:solidFill>
                  <a:srgbClr val="222222"/>
                </a:solidFill>
                <a:latin typeface="Lato"/>
                <a:ea typeface="Lato"/>
                <a:cs typeface="Lato"/>
                <a:sym typeface="Lato"/>
              </a:rPr>
              <a:t>Basically there exist 4 family of PIC microcontroller. Here, in this article we have provided a generalized view of PIC microcontrollers and not of any specified family.</a:t>
            </a:r>
            <a:endParaRPr/>
          </a:p>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9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86" name="Google Shape;1286;p191"/>
          <p:cNvSpPr txBox="1"/>
          <p:nvPr>
            <p:ph idx="1" type="body"/>
          </p:nvPr>
        </p:nvSpPr>
        <p:spPr>
          <a:xfrm>
            <a:off x="220860" y="1524000"/>
            <a:ext cx="8660765" cy="295465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lang="en-IN" sz="4800">
                <a:solidFill>
                  <a:srgbClr val="000000"/>
                </a:solidFill>
                <a:latin typeface="Courier New"/>
                <a:ea typeface="Courier New"/>
                <a:cs typeface="Courier New"/>
                <a:sym typeface="Courier New"/>
              </a:rPr>
              <a:t>Software Installation (MP Lab IDE, Compiler, Programmer).</a:t>
            </a:r>
            <a:endParaRPr sz="4800">
              <a:latin typeface="Courier New"/>
              <a:ea typeface="Courier New"/>
              <a:cs typeface="Courier New"/>
              <a:sym typeface="Courier New"/>
            </a:endParaRPr>
          </a:p>
          <a:p>
            <a:pPr indent="0" lvl="0" marL="0" rtl="0" algn="l">
              <a:spcBef>
                <a:spcPts val="0"/>
              </a:spcBef>
              <a:spcAft>
                <a:spcPts val="0"/>
              </a:spcAft>
              <a:buNone/>
            </a:pPr>
            <a:r>
              <a:t/>
            </a:r>
            <a:endParaRPr sz="4800"/>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19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92" name="Google Shape;1292;p192"/>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An image showing the different MongoDB services and how they fit in the IoT architecture." id="1293" name="Google Shape;1293;p192"/>
          <p:cNvPicPr preferRelativeResize="0"/>
          <p:nvPr/>
        </p:nvPicPr>
        <p:blipFill rotWithShape="1">
          <a:blip r:embed="rId3">
            <a:alphaModFix/>
          </a:blip>
          <a:srcRect b="0" l="0" r="0" t="0"/>
          <a:stretch/>
        </p:blipFill>
        <p:spPr>
          <a:xfrm>
            <a:off x="0" y="823913"/>
            <a:ext cx="9144000" cy="5210175"/>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9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299" name="Google Shape;1299;p193"/>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Layers of IoT Architecture" id="1300" name="Google Shape;1300;p193"/>
          <p:cNvPicPr preferRelativeResize="0"/>
          <p:nvPr/>
        </p:nvPicPr>
        <p:blipFill rotWithShape="1">
          <a:blip r:embed="rId3">
            <a:alphaModFix/>
          </a:blip>
          <a:srcRect b="7778" l="0" r="0" t="0"/>
          <a:stretch/>
        </p:blipFill>
        <p:spPr>
          <a:xfrm>
            <a:off x="381000" y="152400"/>
            <a:ext cx="8072437" cy="6324600"/>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94"/>
          <p:cNvSpPr txBox="1"/>
          <p:nvPr>
            <p:ph type="title"/>
          </p:nvPr>
        </p:nvSpPr>
        <p:spPr>
          <a:xfrm>
            <a:off x="470512" y="9623"/>
            <a:ext cx="8166000" cy="12006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3900">
                <a:solidFill>
                  <a:srgbClr val="610B38"/>
                </a:solidFill>
                <a:latin typeface="Arial"/>
                <a:ea typeface="Arial"/>
                <a:cs typeface="Arial"/>
                <a:sym typeface="Arial"/>
              </a:rPr>
              <a:t>Data Link Communication Protocol</a:t>
            </a:r>
            <a:br>
              <a:rPr b="0" i="0" lang="en-IN" sz="3900">
                <a:solidFill>
                  <a:srgbClr val="610B38"/>
                </a:solidFill>
                <a:latin typeface="Arial"/>
                <a:ea typeface="Arial"/>
                <a:cs typeface="Arial"/>
                <a:sym typeface="Arial"/>
              </a:rPr>
            </a:br>
            <a:endParaRPr sz="3900"/>
          </a:p>
        </p:txBody>
      </p:sp>
      <p:sp>
        <p:nvSpPr>
          <p:cNvPr id="1306" name="Google Shape;1306;p194"/>
          <p:cNvSpPr txBox="1"/>
          <p:nvPr>
            <p:ph idx="1" type="body"/>
          </p:nvPr>
        </p:nvSpPr>
        <p:spPr>
          <a:xfrm>
            <a:off x="184391" y="762000"/>
            <a:ext cx="8660765" cy="83099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The IoT Data Link communication protocol provides service to the Network Layer. There are various protocols and standard technologies specified by the different organization for data link protocols.</a:t>
            </a:r>
            <a:endParaRPr/>
          </a:p>
        </p:txBody>
      </p:sp>
      <p:sp>
        <p:nvSpPr>
          <p:cNvPr id="1307" name="Google Shape;1307;p194"/>
          <p:cNvSpPr txBox="1"/>
          <p:nvPr/>
        </p:nvSpPr>
        <p:spPr>
          <a:xfrm>
            <a:off x="41715" y="1592997"/>
            <a:ext cx="8619250" cy="5355312"/>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0" i="0" lang="en-IN" sz="1800">
                <a:solidFill>
                  <a:srgbClr val="610B38"/>
                </a:solidFill>
                <a:latin typeface="Arial"/>
                <a:ea typeface="Arial"/>
                <a:cs typeface="Arial"/>
                <a:sym typeface="Arial"/>
              </a:rPr>
              <a:t>Bluetooth</a:t>
            </a:r>
            <a:endParaRPr/>
          </a:p>
          <a:p>
            <a:pPr indent="0" lvl="0" marL="0" rtl="0" algn="just">
              <a:spcBef>
                <a:spcPts val="0"/>
              </a:spcBef>
              <a:spcAft>
                <a:spcPts val="0"/>
              </a:spcAft>
              <a:buNone/>
            </a:pPr>
            <a:r>
              <a:t/>
            </a:r>
            <a:endParaRPr b="0" i="0" sz="1800">
              <a:solidFill>
                <a:srgbClr val="610B38"/>
              </a:solidFill>
              <a:latin typeface="Arial"/>
              <a:ea typeface="Arial"/>
              <a:cs typeface="Arial"/>
              <a:sym typeface="Arial"/>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Bluetooth is a short-range wireless communication network over a radio frequency. Bluetooth is mostly integrated into smartphones and mobile devices. The Bluetooth communication network works within 2.4 ISM band frequencies with data rate up to 3Mbps.</a:t>
            </a:r>
            <a:endParaRPr/>
          </a:p>
          <a:p>
            <a:pPr indent="0" lvl="0" marL="0" rtl="0" algn="just">
              <a:spcBef>
                <a:spcPts val="0"/>
              </a:spcBef>
              <a:spcAft>
                <a:spcPts val="0"/>
              </a:spcAft>
              <a:buNone/>
            </a:pPr>
            <a:r>
              <a:t/>
            </a:r>
            <a:endParaRPr b="0" i="0" sz="1800">
              <a:solidFill>
                <a:srgbClr val="333333"/>
              </a:solidFill>
              <a:latin typeface="Inter"/>
              <a:ea typeface="Inter"/>
              <a:cs typeface="Inter"/>
              <a:sym typeface="Inter"/>
            </a:endParaRPr>
          </a:p>
          <a:p>
            <a:pPr indent="0" lvl="0" marL="0" rtl="0" algn="just">
              <a:spcBef>
                <a:spcPts val="0"/>
              </a:spcBef>
              <a:spcAft>
                <a:spcPts val="0"/>
              </a:spcAft>
              <a:buNone/>
            </a:pPr>
            <a:r>
              <a:rPr b="1" i="0" lang="en-IN" sz="1800">
                <a:solidFill>
                  <a:srgbClr val="333333"/>
                </a:solidFill>
                <a:latin typeface="Inter"/>
                <a:ea typeface="Inter"/>
                <a:cs typeface="Inter"/>
                <a:sym typeface="Inter"/>
              </a:rPr>
              <a:t>There are three categories of Bluetooth technology:</a:t>
            </a:r>
            <a:endParaRPr b="0" i="0" sz="180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Bluetooth Classic</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Bluetooth Low Energy</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Bluetooth SmartReady</a:t>
            </a:r>
            <a:endParaRPr b="0" i="0" sz="1800">
              <a:solidFill>
                <a:srgbClr val="000000"/>
              </a:solidFill>
              <a:latin typeface="Inter"/>
              <a:ea typeface="Inter"/>
              <a:cs typeface="Inter"/>
              <a:sym typeface="Inte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The features of Bluetooth 5.0 version is introduced as Bluetooth 5 which have been developed entirely for the Internet of Things.</a:t>
            </a:r>
            <a:endParaRPr/>
          </a:p>
          <a:p>
            <a:pPr indent="0" lvl="0" marL="0" rtl="0" algn="just">
              <a:spcBef>
                <a:spcPts val="0"/>
              </a:spcBef>
              <a:spcAft>
                <a:spcPts val="0"/>
              </a:spcAft>
              <a:buNone/>
            </a:pPr>
            <a:r>
              <a:t/>
            </a:r>
            <a:endParaRPr b="0" i="0" sz="1800">
              <a:solidFill>
                <a:srgbClr val="333333"/>
              </a:solidFill>
              <a:latin typeface="Inter"/>
              <a:ea typeface="Inter"/>
              <a:cs typeface="Inter"/>
              <a:sym typeface="Inter"/>
            </a:endParaRPr>
          </a:p>
          <a:p>
            <a:pPr indent="0" lvl="0" marL="0" rtl="0" algn="just">
              <a:spcBef>
                <a:spcPts val="0"/>
              </a:spcBef>
              <a:spcAft>
                <a:spcPts val="0"/>
              </a:spcAft>
              <a:buNone/>
            </a:pPr>
            <a:r>
              <a:rPr b="0" i="0" lang="en-IN" sz="1800">
                <a:solidFill>
                  <a:srgbClr val="610B38"/>
                </a:solidFill>
                <a:latin typeface="Arial"/>
                <a:ea typeface="Arial"/>
                <a:cs typeface="Arial"/>
                <a:sym typeface="Arial"/>
              </a:rPr>
              <a:t>Properties of Bluetooth network</a:t>
            </a:r>
            <a:endParaRPr/>
          </a:p>
          <a:p>
            <a:pPr indent="-114300" lvl="0" marL="0" rtl="0" algn="just">
              <a:spcBef>
                <a:spcPts val="0"/>
              </a:spcBef>
              <a:spcAft>
                <a:spcPts val="0"/>
              </a:spcAft>
              <a:buClr>
                <a:srgbClr val="000000"/>
              </a:buClr>
              <a:buSzPts val="1800"/>
              <a:buFont typeface="Arial"/>
              <a:buChar char="•"/>
            </a:pPr>
            <a:r>
              <a:rPr b="1" i="0" lang="en-IN" sz="1800">
                <a:solidFill>
                  <a:srgbClr val="000000"/>
                </a:solidFill>
                <a:latin typeface="Inter"/>
                <a:ea typeface="Inter"/>
                <a:cs typeface="Inter"/>
                <a:sym typeface="Inter"/>
              </a:rPr>
              <a:t>Standard:</a:t>
            </a:r>
            <a:r>
              <a:rPr b="0" i="0" lang="en-IN" sz="1800">
                <a:solidFill>
                  <a:srgbClr val="000000"/>
                </a:solidFill>
                <a:latin typeface="Inter"/>
                <a:ea typeface="Inter"/>
                <a:cs typeface="Inter"/>
                <a:sym typeface="Inter"/>
              </a:rPr>
              <a:t> Bluetooth 4.2</a:t>
            </a:r>
            <a:endParaRPr/>
          </a:p>
          <a:p>
            <a:pPr indent="-114300" lvl="0" marL="0" rtl="0" algn="just">
              <a:spcBef>
                <a:spcPts val="0"/>
              </a:spcBef>
              <a:spcAft>
                <a:spcPts val="0"/>
              </a:spcAft>
              <a:buClr>
                <a:srgbClr val="000000"/>
              </a:buClr>
              <a:buSzPts val="1800"/>
              <a:buFont typeface="Arial"/>
              <a:buChar char="•"/>
            </a:pPr>
            <a:r>
              <a:rPr b="1" i="0" lang="en-IN" sz="1800">
                <a:solidFill>
                  <a:srgbClr val="000000"/>
                </a:solidFill>
                <a:latin typeface="Inter"/>
                <a:ea typeface="Inter"/>
                <a:cs typeface="Inter"/>
                <a:sym typeface="Inter"/>
              </a:rPr>
              <a:t>Frequency:</a:t>
            </a:r>
            <a:r>
              <a:rPr b="0" i="0" lang="en-IN" sz="1800">
                <a:solidFill>
                  <a:srgbClr val="000000"/>
                </a:solidFill>
                <a:latin typeface="Inter"/>
                <a:ea typeface="Inter"/>
                <a:cs typeface="Inter"/>
                <a:sym typeface="Inter"/>
              </a:rPr>
              <a:t> 2.4GHz</a:t>
            </a:r>
            <a:endParaRPr/>
          </a:p>
          <a:p>
            <a:pPr indent="-114300" lvl="0" marL="0" rtl="0" algn="just">
              <a:spcBef>
                <a:spcPts val="0"/>
              </a:spcBef>
              <a:spcAft>
                <a:spcPts val="0"/>
              </a:spcAft>
              <a:buClr>
                <a:srgbClr val="000000"/>
              </a:buClr>
              <a:buSzPts val="1800"/>
              <a:buFont typeface="Arial"/>
              <a:buChar char="•"/>
            </a:pPr>
            <a:r>
              <a:rPr b="1" i="0" lang="en-IN" sz="1800">
                <a:solidFill>
                  <a:srgbClr val="000000"/>
                </a:solidFill>
                <a:latin typeface="Inter"/>
                <a:ea typeface="Inter"/>
                <a:cs typeface="Inter"/>
                <a:sym typeface="Inter"/>
              </a:rPr>
              <a:t>Range:</a:t>
            </a:r>
            <a:r>
              <a:rPr b="0" i="0" lang="en-IN" sz="1800">
                <a:solidFill>
                  <a:srgbClr val="000000"/>
                </a:solidFill>
                <a:latin typeface="Inter"/>
                <a:ea typeface="Inter"/>
                <a:cs typeface="Inter"/>
                <a:sym typeface="Inter"/>
              </a:rPr>
              <a:t> 50-150m</a:t>
            </a:r>
            <a:endParaRPr/>
          </a:p>
          <a:p>
            <a:pPr indent="-114300" lvl="0" marL="0" rtl="0" algn="just">
              <a:spcBef>
                <a:spcPts val="0"/>
              </a:spcBef>
              <a:spcAft>
                <a:spcPts val="0"/>
              </a:spcAft>
              <a:buClr>
                <a:srgbClr val="000000"/>
              </a:buClr>
              <a:buSzPts val="1800"/>
              <a:buFont typeface="Arial"/>
              <a:buChar char="•"/>
            </a:pPr>
            <a:r>
              <a:rPr b="1" i="0" lang="en-IN" sz="1800">
                <a:solidFill>
                  <a:srgbClr val="000000"/>
                </a:solidFill>
                <a:latin typeface="Inter"/>
                <a:ea typeface="Inter"/>
                <a:cs typeface="Inter"/>
                <a:sym typeface="Inter"/>
              </a:rPr>
              <a:t>Data transfer rates:</a:t>
            </a:r>
            <a:r>
              <a:rPr b="0" i="0" lang="en-IN" sz="1800">
                <a:solidFill>
                  <a:srgbClr val="000000"/>
                </a:solidFill>
                <a:latin typeface="Inter"/>
                <a:ea typeface="Inter"/>
                <a:cs typeface="Inter"/>
                <a:sym typeface="Inter"/>
              </a:rPr>
              <a:t> 3Mbps</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9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13" name="Google Shape;1313;p195"/>
          <p:cNvSpPr txBox="1"/>
          <p:nvPr>
            <p:ph idx="1" type="body"/>
          </p:nvPr>
        </p:nvSpPr>
        <p:spPr>
          <a:xfrm>
            <a:off x="223179" y="1524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Advantages of Bluetooth network</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wireless.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cheap.</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easy to install.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free to use if the device is installed with it.</a:t>
            </a:r>
            <a:endParaRPr/>
          </a:p>
          <a:p>
            <a:pPr indent="0" lvl="0" marL="0" rtl="0" algn="just">
              <a:spcBef>
                <a:spcPts val="0"/>
              </a:spcBef>
              <a:spcAft>
                <a:spcPts val="0"/>
              </a:spcAft>
              <a:buNone/>
            </a:pPr>
            <a:r>
              <a:rPr b="0" i="0" lang="en-IN">
                <a:solidFill>
                  <a:srgbClr val="610B38"/>
                </a:solidFill>
                <a:latin typeface="Arial"/>
                <a:ea typeface="Arial"/>
                <a:cs typeface="Arial"/>
                <a:sym typeface="Arial"/>
              </a:rPr>
              <a:t>Disadvantages of Bluetooth network</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a short-range communication network.</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connects only two devices at a time.</a:t>
            </a:r>
            <a:endParaRPr/>
          </a:p>
          <a:p>
            <a:pPr indent="0" lvl="0" marL="0" rtl="0" algn="l">
              <a:spcBef>
                <a:spcPts val="0"/>
              </a:spcBef>
              <a:spcAft>
                <a:spcPts val="0"/>
              </a:spcAft>
              <a:buNone/>
            </a:pPr>
            <a:r>
              <a:t/>
            </a:r>
            <a:endParaRPr/>
          </a:p>
        </p:txBody>
      </p:sp>
      <p:sp>
        <p:nvSpPr>
          <p:cNvPr id="1314" name="Google Shape;1314;p195"/>
          <p:cNvSpPr txBox="1"/>
          <p:nvPr/>
        </p:nvSpPr>
        <p:spPr>
          <a:xfrm>
            <a:off x="133668" y="2514600"/>
            <a:ext cx="8502944" cy="2862322"/>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0" i="0" lang="en-IN" sz="1800">
                <a:solidFill>
                  <a:srgbClr val="610B4B"/>
                </a:solidFill>
                <a:latin typeface="Arial"/>
                <a:ea typeface="Arial"/>
                <a:cs typeface="Arial"/>
                <a:sym typeface="Arial"/>
              </a:rPr>
              <a:t>Bluetooth Low Energy</a:t>
            </a: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Bluetooth low energy (BLE) is a short-range communication network protocol with PHY (physical layer) and MAC (Medium Access Control) layer. It is designed for low-power devices which uses less data. BLE always remain in sleep mode except when the connection between devices is initiated and data transmission occurs, due to this it conserves power of the device. Bluetooth low energy follows the master/slave architecture and offers two types of frames that are adverting and data frames. Slave node sent the advertising frame to discover one or more dedicated advertisement channels. Master nodes sense this advertisement channels to find slaves and connect them.</a:t>
            </a:r>
            <a:endParaRPr/>
          </a:p>
        </p:txBody>
      </p:sp>
      <p:pic>
        <p:nvPicPr>
          <p:cNvPr descr="IoT Data Link Communication Protocol" id="1315" name="Google Shape;1315;p195"/>
          <p:cNvPicPr preferRelativeResize="0"/>
          <p:nvPr/>
        </p:nvPicPr>
        <p:blipFill rotWithShape="1">
          <a:blip r:embed="rId3">
            <a:alphaModFix/>
          </a:blip>
          <a:srcRect b="0" l="0" r="0" t="0"/>
          <a:stretch/>
        </p:blipFill>
        <p:spPr>
          <a:xfrm>
            <a:off x="5862638" y="795986"/>
            <a:ext cx="2371725" cy="1578589"/>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9" name="Shape 1319"/>
        <p:cNvGrpSpPr/>
        <p:nvPr/>
      </p:nvGrpSpPr>
      <p:grpSpPr>
        <a:xfrm>
          <a:off x="0" y="0"/>
          <a:ext cx="0" cy="0"/>
          <a:chOff x="0" y="0"/>
          <a:chExt cx="0" cy="0"/>
        </a:xfrm>
      </p:grpSpPr>
      <p:sp>
        <p:nvSpPr>
          <p:cNvPr id="1320" name="Google Shape;1320;p196"/>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Z-Wave</a:t>
            </a:r>
            <a:br>
              <a:rPr b="0" i="0" lang="en-IN">
                <a:solidFill>
                  <a:srgbClr val="610B38"/>
                </a:solidFill>
                <a:latin typeface="Arial"/>
                <a:ea typeface="Arial"/>
                <a:cs typeface="Arial"/>
                <a:sym typeface="Arial"/>
              </a:rPr>
            </a:br>
            <a:endParaRPr/>
          </a:p>
        </p:txBody>
      </p:sp>
      <p:sp>
        <p:nvSpPr>
          <p:cNvPr id="1321" name="Google Shape;1321;p196"/>
          <p:cNvSpPr txBox="1"/>
          <p:nvPr>
            <p:ph idx="1" type="body"/>
          </p:nvPr>
        </p:nvSpPr>
        <p:spPr>
          <a:xfrm>
            <a:off x="152400" y="762000"/>
            <a:ext cx="8660765" cy="138499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r>
              <a:rPr b="0" i="0" lang="en-IN">
                <a:solidFill>
                  <a:srgbClr val="333333"/>
                </a:solidFill>
                <a:latin typeface="Inter"/>
                <a:ea typeface="Inter"/>
                <a:cs typeface="Inter"/>
                <a:sym typeface="Inter"/>
              </a:rPr>
              <a:t>Z-Wave is a wireless communication protocol with the frequency of 900MHz. The ranges of Z-Wave lies between 30 meters to 100 meters with the data transfer rate of 100kbps so that it is suitable for small messages in IoT applications for home automation. This communication protocol operates on mesh network architecture with one and several secondary controllers.</a:t>
            </a:r>
            <a:endParaRPr/>
          </a:p>
        </p:txBody>
      </p:sp>
      <p:pic>
        <p:nvPicPr>
          <p:cNvPr descr="IoT Data Link Communication Protocol" id="1322" name="Google Shape;1322;p196"/>
          <p:cNvPicPr preferRelativeResize="0"/>
          <p:nvPr/>
        </p:nvPicPr>
        <p:blipFill rotWithShape="1">
          <a:blip r:embed="rId3">
            <a:alphaModFix/>
          </a:blip>
          <a:srcRect b="0" l="0" r="0" t="0"/>
          <a:stretch/>
        </p:blipFill>
        <p:spPr>
          <a:xfrm>
            <a:off x="2172312" y="2899372"/>
            <a:ext cx="4762500" cy="2466975"/>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9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28" name="Google Shape;1328;p197"/>
          <p:cNvSpPr txBox="1"/>
          <p:nvPr>
            <p:ph idx="1" type="body"/>
          </p:nvPr>
        </p:nvSpPr>
        <p:spPr>
          <a:xfrm>
            <a:off x="241617" y="762000"/>
            <a:ext cx="8660765" cy="470898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Properties of Z-Wave protocol</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Standard:</a:t>
            </a:r>
            <a:r>
              <a:rPr b="0" i="0" lang="en-IN">
                <a:solidFill>
                  <a:srgbClr val="000000"/>
                </a:solidFill>
                <a:latin typeface="Inter"/>
                <a:ea typeface="Inter"/>
                <a:cs typeface="Inter"/>
                <a:sym typeface="Inter"/>
              </a:rPr>
              <a:t> Z-Wave Alliance ZAD12837 / ITU-T G.9959</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Frequency:</a:t>
            </a:r>
            <a:r>
              <a:rPr b="0" i="0" lang="en-IN">
                <a:solidFill>
                  <a:srgbClr val="000000"/>
                </a:solidFill>
                <a:latin typeface="Inter"/>
                <a:ea typeface="Inter"/>
                <a:cs typeface="Inter"/>
                <a:sym typeface="Inter"/>
              </a:rPr>
              <a:t> 908.42GHz</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Range:</a:t>
            </a:r>
            <a:r>
              <a:rPr b="0" i="0" lang="en-IN">
                <a:solidFill>
                  <a:srgbClr val="000000"/>
                </a:solidFill>
                <a:latin typeface="Inter"/>
                <a:ea typeface="Inter"/>
                <a:cs typeface="Inter"/>
                <a:sym typeface="Inter"/>
              </a:rPr>
              <a:t> 30-100m</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Data transfer rate:</a:t>
            </a:r>
            <a:r>
              <a:rPr b="0" i="0" lang="en-IN">
                <a:solidFill>
                  <a:srgbClr val="000000"/>
                </a:solidFill>
                <a:latin typeface="Inter"/>
                <a:ea typeface="Inter"/>
                <a:cs typeface="Inter"/>
                <a:sym typeface="Inter"/>
              </a:rPr>
              <a:t> 100kbps</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Advantages of Z-Wave protocol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Low power consumption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Remote or local control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Simple installation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Interoperability</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Application of Z-Wave protocol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Smart product and IoT based application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Energy saving</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Home security</a:t>
            </a:r>
            <a:endParaRPr/>
          </a:p>
          <a:p>
            <a:pPr indent="0" lvl="0" marL="0" rtl="0" algn="l">
              <a:spcBef>
                <a:spcPts val="0"/>
              </a:spcBef>
              <a:spcAft>
                <a:spcPts val="0"/>
              </a:spcAft>
              <a:buNone/>
            </a:pPr>
            <a:r>
              <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ZigBee Smart Energy</a:t>
            </a:r>
            <a:br>
              <a:rPr b="0" i="0" lang="en-IN">
                <a:solidFill>
                  <a:srgbClr val="610B38"/>
                </a:solidFill>
                <a:latin typeface="Arial"/>
                <a:ea typeface="Arial"/>
                <a:cs typeface="Arial"/>
                <a:sym typeface="Arial"/>
              </a:rPr>
            </a:br>
            <a:endParaRPr/>
          </a:p>
        </p:txBody>
      </p:sp>
      <p:sp>
        <p:nvSpPr>
          <p:cNvPr id="1334" name="Google Shape;1334;p198"/>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ZigBee is a low power, low data rate wireless personal area network communication protocol. It is mostly used in home automation and industrial settings. Since ZigBee is a low power communication protocol, the IoT power devices used with ZigBee technology. The ZigBee communication protocol is based on the IEEE 802.15.4 standard operating at the 2.4GHz frequency. The ZigBee protocol supports star, cluster or wireless mesh technology topology.</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ZigBee uses the following devices in its network:</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Zigbee Coordinator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Zigbee End Device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Zigbee Router</a:t>
            </a:r>
            <a:endParaRPr/>
          </a:p>
          <a:p>
            <a:pPr indent="0" lvl="0" marL="0" rtl="0" algn="l">
              <a:spcBef>
                <a:spcPts val="0"/>
              </a:spcBef>
              <a:spcAft>
                <a:spcPts val="0"/>
              </a:spcAft>
              <a:buNone/>
            </a:pPr>
            <a:r>
              <a:t/>
            </a:r>
            <a:endParaRPr/>
          </a:p>
        </p:txBody>
      </p:sp>
      <p:pic>
        <p:nvPicPr>
          <p:cNvPr descr="IoT Data Link Communication Protocol" id="1335" name="Google Shape;1335;p198"/>
          <p:cNvPicPr preferRelativeResize="0"/>
          <p:nvPr/>
        </p:nvPicPr>
        <p:blipFill rotWithShape="1">
          <a:blip r:embed="rId3">
            <a:alphaModFix/>
          </a:blip>
          <a:srcRect b="0" l="0" r="0" t="0"/>
          <a:stretch/>
        </p:blipFill>
        <p:spPr>
          <a:xfrm>
            <a:off x="3733800" y="4114800"/>
            <a:ext cx="2838450" cy="2295525"/>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9"/>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41" name="Google Shape;1341;p199"/>
          <p:cNvSpPr txBox="1"/>
          <p:nvPr>
            <p:ph idx="1" type="body"/>
          </p:nvPr>
        </p:nvSpPr>
        <p:spPr>
          <a:xfrm>
            <a:off x="223179" y="376000"/>
            <a:ext cx="8660765" cy="637097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Properties of ZigBee protocol</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Standard:</a:t>
            </a:r>
            <a:r>
              <a:rPr b="0" i="0" lang="en-IN">
                <a:solidFill>
                  <a:srgbClr val="000000"/>
                </a:solidFill>
                <a:latin typeface="Inter"/>
                <a:ea typeface="Inter"/>
                <a:cs typeface="Inter"/>
                <a:sym typeface="Inter"/>
              </a:rPr>
              <a:t> ZigBee 3.0 based on IEEE802.15.4</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Frequency:</a:t>
            </a:r>
            <a:r>
              <a:rPr b="0" i="0" lang="en-IN">
                <a:solidFill>
                  <a:srgbClr val="000000"/>
                </a:solidFill>
                <a:latin typeface="Inter"/>
                <a:ea typeface="Inter"/>
                <a:cs typeface="Inter"/>
                <a:sym typeface="Inter"/>
              </a:rPr>
              <a:t> 2.4GHz</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Range:</a:t>
            </a:r>
            <a:r>
              <a:rPr b="0" i="0" lang="en-IN">
                <a:solidFill>
                  <a:srgbClr val="000000"/>
                </a:solidFill>
                <a:latin typeface="Inter"/>
                <a:ea typeface="Inter"/>
                <a:cs typeface="Inter"/>
                <a:sym typeface="Inter"/>
              </a:rPr>
              <a:t> 10-100m</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Data transfer rate:</a:t>
            </a:r>
            <a:r>
              <a:rPr b="0" i="0" lang="en-IN">
                <a:solidFill>
                  <a:srgbClr val="000000"/>
                </a:solidFill>
                <a:latin typeface="Inter"/>
                <a:ea typeface="Inter"/>
                <a:cs typeface="Inter"/>
                <a:sym typeface="Inter"/>
              </a:rPr>
              <a:t> 250kbps</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Advantages of ZigBee protocol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Wireless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Mesh networking</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Direct communication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Low power consumption</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Disadvantages of ZigBee protocol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Costly</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Works with low speed within a small distance</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Application of ZigBee protocol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Commercial and residential control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Personal and healthcare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Home networking</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Industrial control and management</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Consumer electronics</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What is a System?</a:t>
            </a:r>
            <a:endParaRPr/>
          </a:p>
        </p:txBody>
      </p:sp>
      <p:sp>
        <p:nvSpPr>
          <p:cNvPr id="55" name="Google Shape;55;p2"/>
          <p:cNvSpPr txBox="1"/>
          <p:nvPr>
            <p:ph idx="1" type="body"/>
          </p:nvPr>
        </p:nvSpPr>
        <p:spPr>
          <a:xfrm>
            <a:off x="220860" y="1524000"/>
            <a:ext cx="8660765" cy="470898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sz="3200">
                <a:solidFill>
                  <a:srgbClr val="333333"/>
                </a:solidFill>
                <a:latin typeface="Inter"/>
                <a:ea typeface="Inter"/>
                <a:cs typeface="Inter"/>
                <a:sym typeface="Inter"/>
              </a:rPr>
              <a:t>System</a:t>
            </a:r>
            <a:r>
              <a:rPr b="0" i="0" lang="en-IN" sz="3200">
                <a:solidFill>
                  <a:srgbClr val="333333"/>
                </a:solidFill>
                <a:latin typeface="Inter"/>
                <a:ea typeface="Inter"/>
                <a:cs typeface="Inter"/>
                <a:sym typeface="Inter"/>
              </a:rPr>
              <a:t> is a way of working, organizing or performing one or many tasks according to a fixed set of rules, program or plan.</a:t>
            </a:r>
            <a:endParaRPr/>
          </a:p>
          <a:p>
            <a:pPr indent="0" lvl="0" marL="0" rtl="0" algn="just">
              <a:spcBef>
                <a:spcPts val="0"/>
              </a:spcBef>
              <a:spcAft>
                <a:spcPts val="0"/>
              </a:spcAft>
              <a:buNone/>
            </a:pPr>
            <a:r>
              <a:t/>
            </a:r>
            <a:endParaRPr b="0" i="0" sz="3200">
              <a:solidFill>
                <a:srgbClr val="333333"/>
              </a:solidFill>
              <a:latin typeface="Inter"/>
              <a:ea typeface="Inter"/>
              <a:cs typeface="Inter"/>
              <a:sym typeface="Inter"/>
            </a:endParaRPr>
          </a:p>
          <a:p>
            <a:pPr indent="0" lvl="0" marL="0" rtl="0" algn="just">
              <a:spcBef>
                <a:spcPts val="0"/>
              </a:spcBef>
              <a:spcAft>
                <a:spcPts val="0"/>
              </a:spcAft>
              <a:buNone/>
            </a:pPr>
            <a:r>
              <a:rPr b="0" i="0" lang="en-IN" sz="3200">
                <a:solidFill>
                  <a:srgbClr val="333333"/>
                </a:solidFill>
                <a:latin typeface="Inter"/>
                <a:ea typeface="Inter"/>
                <a:cs typeface="Inter"/>
                <a:sym typeface="Inter"/>
              </a:rPr>
              <a:t>It is an arrangement in which all the unit combined to perform a work together by following certain set of rules in real time computation. It can also be defined as a way of working, organizing or doing one or many tasks according to a fixed plan.</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4" name="Shape 174"/>
        <p:cNvGrpSpPr/>
        <p:nvPr/>
      </p:nvGrpSpPr>
      <p:grpSpPr>
        <a:xfrm>
          <a:off x="0" y="0"/>
          <a:ext cx="0" cy="0"/>
          <a:chOff x="0" y="0"/>
          <a:chExt cx="0" cy="0"/>
        </a:xfrm>
      </p:grpSpPr>
      <p:pic>
        <p:nvPicPr>
          <p:cNvPr id="175" name="Google Shape;175;p20"/>
          <p:cNvPicPr preferRelativeResize="0"/>
          <p:nvPr/>
        </p:nvPicPr>
        <p:blipFill rotWithShape="1">
          <a:blip r:embed="rId3">
            <a:alphaModFix/>
          </a:blip>
          <a:srcRect b="0" l="0" r="0" t="0"/>
          <a:stretch/>
        </p:blipFill>
        <p:spPr>
          <a:xfrm>
            <a:off x="526851" y="214312"/>
            <a:ext cx="1214437" cy="383976"/>
          </a:xfrm>
          <a:prstGeom prst="rect">
            <a:avLst/>
          </a:prstGeom>
          <a:noFill/>
          <a:ln>
            <a:noFill/>
          </a:ln>
        </p:spPr>
      </p:pic>
      <p:sp>
        <p:nvSpPr>
          <p:cNvPr id="176" name="Google Shape;176;p20"/>
          <p:cNvSpPr txBox="1"/>
          <p:nvPr>
            <p:ph type="title"/>
          </p:nvPr>
        </p:nvSpPr>
        <p:spPr>
          <a:xfrm>
            <a:off x="470512" y="9623"/>
            <a:ext cx="8166100" cy="1309846"/>
          </a:xfrm>
          <a:prstGeom prst="rect">
            <a:avLst/>
          </a:prstGeom>
          <a:noFill/>
          <a:ln>
            <a:noFill/>
          </a:ln>
        </p:spPr>
        <p:txBody>
          <a:bodyPr anchorCtr="0" anchor="t" bIns="0" lIns="0" spcFirstLastPara="1" rIns="0" wrap="square" tIns="12050">
            <a:spAutoFit/>
          </a:bodyPr>
          <a:lstStyle/>
          <a:p>
            <a:pPr indent="0" lvl="0" marL="1415415" rtl="0" algn="l">
              <a:lnSpc>
                <a:spcPct val="114827"/>
              </a:lnSpc>
              <a:spcBef>
                <a:spcPts val="0"/>
              </a:spcBef>
              <a:spcAft>
                <a:spcPts val="0"/>
              </a:spcAft>
              <a:buNone/>
            </a:pPr>
            <a:r>
              <a:rPr lang="en-IN" sz="4350"/>
              <a:t>General Embedded</a:t>
            </a:r>
            <a:endParaRPr sz="4350"/>
          </a:p>
          <a:p>
            <a:pPr indent="0" lvl="0" marL="27940" rtl="0" algn="l">
              <a:lnSpc>
                <a:spcPct val="114886"/>
              </a:lnSpc>
              <a:spcBef>
                <a:spcPts val="0"/>
              </a:spcBef>
              <a:spcAft>
                <a:spcPts val="0"/>
              </a:spcAft>
              <a:buNone/>
            </a:pPr>
            <a:r>
              <a:rPr lang="en-IN" sz="4400"/>
              <a:t>Systems Types</a:t>
            </a:r>
            <a:endParaRPr sz="4400"/>
          </a:p>
        </p:txBody>
      </p:sp>
      <p:sp>
        <p:nvSpPr>
          <p:cNvPr id="177" name="Google Shape;177;p20"/>
          <p:cNvSpPr txBox="1"/>
          <p:nvPr/>
        </p:nvSpPr>
        <p:spPr>
          <a:xfrm>
            <a:off x="508854" y="6221603"/>
            <a:ext cx="1595755" cy="424180"/>
          </a:xfrm>
          <a:prstGeom prst="rect">
            <a:avLst/>
          </a:prstGeom>
          <a:noFill/>
          <a:ln>
            <a:noFill/>
          </a:ln>
        </p:spPr>
        <p:txBody>
          <a:bodyPr anchorCtr="0" anchor="t" bIns="0" lIns="0" spcFirstLastPara="1" rIns="0" wrap="square" tIns="0">
            <a:spAutoFit/>
          </a:bodyPr>
          <a:lstStyle/>
          <a:p>
            <a:pPr indent="0" lvl="0" marL="20320" rtl="0" algn="l">
              <a:lnSpc>
                <a:spcPct val="100000"/>
              </a:lnSpc>
              <a:spcBef>
                <a:spcPts val="0"/>
              </a:spcBef>
              <a:spcAft>
                <a:spcPts val="0"/>
              </a:spcAft>
              <a:buNone/>
            </a:pPr>
            <a:r>
              <a:rPr lang="en-IN" sz="1250">
                <a:solidFill>
                  <a:srgbClr val="4B4B4B"/>
                </a:solidFill>
                <a:latin typeface="Arial"/>
                <a:ea typeface="Arial"/>
                <a:cs typeface="Arial"/>
                <a:sym typeface="Arial"/>
              </a:rPr>
              <a:t>I</a:t>
            </a:r>
            <a:r>
              <a:rPr lang="en-IN" sz="1250">
                <a:solidFill>
                  <a:srgbClr val="3D3D3D"/>
                </a:solidFill>
                <a:latin typeface="Arial"/>
                <a:ea typeface="Arial"/>
                <a:cs typeface="Arial"/>
                <a:sym typeface="Arial"/>
              </a:rPr>
              <a:t>ntroduCtIDn </a:t>
            </a:r>
            <a:r>
              <a:rPr lang="en-IN" sz="1250">
                <a:solidFill>
                  <a:srgbClr val="545454"/>
                </a:solidFill>
                <a:latin typeface="Arial"/>
                <a:ea typeface="Arial"/>
                <a:cs typeface="Arial"/>
                <a:sym typeface="Arial"/>
              </a:rPr>
              <a:t>tO</a:t>
            </a:r>
            <a:endParaRPr sz="1250">
              <a:latin typeface="Arial"/>
              <a:ea typeface="Arial"/>
              <a:cs typeface="Arial"/>
              <a:sym typeface="Arial"/>
            </a:endParaRPr>
          </a:p>
          <a:p>
            <a:pPr indent="0" lvl="0" marL="12700" rtl="0" algn="l">
              <a:lnSpc>
                <a:spcPct val="100000"/>
              </a:lnSpc>
              <a:spcBef>
                <a:spcPts val="35"/>
              </a:spcBef>
              <a:spcAft>
                <a:spcPts val="0"/>
              </a:spcAft>
              <a:buNone/>
            </a:pPr>
            <a:r>
              <a:rPr lang="en-IN" sz="1400">
                <a:solidFill>
                  <a:srgbClr val="2F2F2F"/>
                </a:solidFill>
                <a:latin typeface="Arial"/>
                <a:ea typeface="Arial"/>
                <a:cs typeface="Arial"/>
                <a:sym typeface="Arial"/>
              </a:rPr>
              <a:t>Embedded </a:t>
            </a:r>
            <a:r>
              <a:rPr lang="en-IN" sz="1400">
                <a:solidFill>
                  <a:srgbClr val="484848"/>
                </a:solidFill>
                <a:latin typeface="Arial"/>
                <a:ea typeface="Arial"/>
                <a:cs typeface="Arial"/>
                <a:sym typeface="Arial"/>
              </a:rPr>
              <a:t>Systems</a:t>
            </a:r>
            <a:endParaRPr sz="1400">
              <a:latin typeface="Arial"/>
              <a:ea typeface="Arial"/>
              <a:cs typeface="Arial"/>
              <a:sym typeface="Arial"/>
            </a:endParaRPr>
          </a:p>
        </p:txBody>
      </p:sp>
      <p:sp>
        <p:nvSpPr>
          <p:cNvPr id="178" name="Google Shape;178;p20"/>
          <p:cNvSpPr txBox="1"/>
          <p:nvPr/>
        </p:nvSpPr>
        <p:spPr>
          <a:xfrm>
            <a:off x="303837" y="1413231"/>
            <a:ext cx="7406640" cy="4463415"/>
          </a:xfrm>
          <a:prstGeom prst="rect">
            <a:avLst/>
          </a:prstGeom>
          <a:noFill/>
          <a:ln>
            <a:noFill/>
          </a:ln>
        </p:spPr>
        <p:txBody>
          <a:bodyPr anchorCtr="0" anchor="t" bIns="0" lIns="0" spcFirstLastPara="1" rIns="0" wrap="square" tIns="94600">
            <a:spAutoFit/>
          </a:bodyPr>
          <a:lstStyle/>
          <a:p>
            <a:pPr indent="0" lvl="0" marL="12700" rtl="0" algn="l">
              <a:lnSpc>
                <a:spcPct val="100000"/>
              </a:lnSpc>
              <a:spcBef>
                <a:spcPts val="0"/>
              </a:spcBef>
              <a:spcAft>
                <a:spcPts val="0"/>
              </a:spcAft>
              <a:buNone/>
            </a:pPr>
            <a:r>
              <a:rPr lang="en-IN" sz="2050">
                <a:latin typeface="Arial"/>
                <a:ea typeface="Arial"/>
                <a:cs typeface="Arial"/>
                <a:sym typeface="Arial"/>
              </a:rPr>
              <a:t>General Computing	</a:t>
            </a:r>
            <a:r>
              <a:rPr lang="en-IN" sz="2050">
                <a:solidFill>
                  <a:srgbClr val="DBAE1F"/>
                </a:solidFill>
                <a:latin typeface="Arial"/>
                <a:ea typeface="Arial"/>
                <a:cs typeface="Arial"/>
                <a:sym typeface="Arial"/>
              </a:rPr>
              <a:t>”</a:t>
            </a:r>
            <a:endParaRPr sz="2050">
              <a:latin typeface="Arial"/>
              <a:ea typeface="Arial"/>
              <a:cs typeface="Arial"/>
              <a:sym typeface="Arial"/>
            </a:endParaRPr>
          </a:p>
          <a:p>
            <a:pPr indent="-127634" lvl="0" marL="141605" rtl="0" algn="l">
              <a:lnSpc>
                <a:spcPct val="100000"/>
              </a:lnSpc>
              <a:spcBef>
                <a:spcPts val="585"/>
              </a:spcBef>
              <a:spcAft>
                <a:spcPts val="0"/>
              </a:spcAft>
              <a:buSzPts val="1850"/>
              <a:buFont typeface="Arial"/>
              <a:buChar char="•"/>
            </a:pPr>
            <a:r>
              <a:rPr lang="en-IN" sz="1850">
                <a:latin typeface="Arial"/>
                <a:ea typeface="Arial"/>
                <a:cs typeface="Arial"/>
                <a:sym typeface="Arial"/>
              </a:rPr>
              <a:t>Applications similar to desktop computing, but in an embedded package</a:t>
            </a:r>
            <a:endParaRPr sz="1850">
              <a:latin typeface="Arial"/>
              <a:ea typeface="Arial"/>
              <a:cs typeface="Arial"/>
              <a:sym typeface="Arial"/>
            </a:endParaRPr>
          </a:p>
          <a:p>
            <a:pPr indent="-144145" lvl="0" marL="158115" rtl="0" algn="l">
              <a:lnSpc>
                <a:spcPct val="100000"/>
              </a:lnSpc>
              <a:spcBef>
                <a:spcPts val="645"/>
              </a:spcBef>
              <a:spcAft>
                <a:spcPts val="0"/>
              </a:spcAft>
              <a:buSzPts val="1800"/>
              <a:buFont typeface="Arial"/>
              <a:buChar char="•"/>
            </a:pPr>
            <a:r>
              <a:rPr lang="en-IN" sz="1800">
                <a:latin typeface="Arial"/>
                <a:ea typeface="Arial"/>
                <a:cs typeface="Arial"/>
                <a:sym typeface="Arial"/>
              </a:rPr>
              <a:t>Video games, set- top boxes, wearable computers, automatic tellers</a:t>
            </a:r>
            <a:endParaRPr sz="1800">
              <a:latin typeface="Arial"/>
              <a:ea typeface="Arial"/>
              <a:cs typeface="Arial"/>
              <a:sym typeface="Arial"/>
            </a:endParaRPr>
          </a:p>
          <a:p>
            <a:pPr indent="0" lvl="0" marL="12700" rtl="0" algn="l">
              <a:lnSpc>
                <a:spcPct val="100000"/>
              </a:lnSpc>
              <a:spcBef>
                <a:spcPts val="630"/>
              </a:spcBef>
              <a:spcAft>
                <a:spcPts val="0"/>
              </a:spcAft>
              <a:buNone/>
            </a:pPr>
            <a:r>
              <a:rPr lang="en-IN" sz="2100">
                <a:latin typeface="Arial"/>
                <a:ea typeface="Arial"/>
                <a:cs typeface="Arial"/>
                <a:sym typeface="Arial"/>
              </a:rPr>
              <a:t>Control Systems</a:t>
            </a:r>
            <a:endParaRPr sz="2100">
              <a:latin typeface="Arial"/>
              <a:ea typeface="Arial"/>
              <a:cs typeface="Arial"/>
              <a:sym typeface="Arial"/>
            </a:endParaRPr>
          </a:p>
          <a:p>
            <a:pPr indent="-142875" lvl="0" marL="156845" rtl="0" algn="l">
              <a:lnSpc>
                <a:spcPct val="100000"/>
              </a:lnSpc>
              <a:spcBef>
                <a:spcPts val="580"/>
              </a:spcBef>
              <a:spcAft>
                <a:spcPts val="0"/>
              </a:spcAft>
              <a:buSzPts val="1850"/>
              <a:buFont typeface="Arial"/>
              <a:buChar char="•"/>
            </a:pPr>
            <a:r>
              <a:rPr lang="en-IN" sz="1850">
                <a:latin typeface="Arial"/>
                <a:ea typeface="Arial"/>
                <a:cs typeface="Arial"/>
                <a:sym typeface="Arial"/>
              </a:rPr>
              <a:t>Closed- loop feedback control of real- time system</a:t>
            </a:r>
            <a:endParaRPr sz="1850">
              <a:latin typeface="Arial"/>
              <a:ea typeface="Arial"/>
              <a:cs typeface="Arial"/>
              <a:sym typeface="Arial"/>
            </a:endParaRPr>
          </a:p>
          <a:p>
            <a:pPr indent="-144780" lvl="0" marL="158750" rtl="0" algn="l">
              <a:lnSpc>
                <a:spcPct val="100000"/>
              </a:lnSpc>
              <a:spcBef>
                <a:spcPts val="605"/>
              </a:spcBef>
              <a:spcAft>
                <a:spcPts val="0"/>
              </a:spcAft>
              <a:buSzPts val="1800"/>
              <a:buFont typeface="Arial"/>
              <a:buChar char="•"/>
            </a:pPr>
            <a:r>
              <a:rPr lang="en-IN" sz="1800">
                <a:latin typeface="Arial"/>
                <a:ea typeface="Arial"/>
                <a:cs typeface="Arial"/>
                <a:sym typeface="Arial"/>
              </a:rPr>
              <a:t>Vehicle engines, chemical processes, nuclear power, flight control</a:t>
            </a:r>
            <a:endParaRPr sz="1800">
              <a:latin typeface="Arial"/>
              <a:ea typeface="Arial"/>
              <a:cs typeface="Arial"/>
              <a:sym typeface="Arial"/>
            </a:endParaRPr>
          </a:p>
          <a:p>
            <a:pPr indent="0" lvl="0" marL="13970" rtl="0" algn="l">
              <a:lnSpc>
                <a:spcPct val="100000"/>
              </a:lnSpc>
              <a:spcBef>
                <a:spcPts val="635"/>
              </a:spcBef>
              <a:spcAft>
                <a:spcPts val="0"/>
              </a:spcAft>
              <a:buNone/>
            </a:pPr>
            <a:r>
              <a:rPr lang="en-IN" sz="2100">
                <a:latin typeface="Arial"/>
                <a:ea typeface="Arial"/>
                <a:cs typeface="Arial"/>
                <a:sym typeface="Arial"/>
              </a:rPr>
              <a:t>Signat Processing</a:t>
            </a:r>
            <a:endParaRPr sz="2100">
              <a:latin typeface="Arial"/>
              <a:ea typeface="Arial"/>
              <a:cs typeface="Arial"/>
              <a:sym typeface="Arial"/>
            </a:endParaRPr>
          </a:p>
          <a:p>
            <a:pPr indent="-142875" lvl="0" marL="156845" rtl="0" algn="l">
              <a:lnSpc>
                <a:spcPct val="100000"/>
              </a:lnSpc>
              <a:spcBef>
                <a:spcPts val="630"/>
              </a:spcBef>
              <a:spcAft>
                <a:spcPts val="0"/>
              </a:spcAft>
              <a:buSzPts val="1800"/>
              <a:buFont typeface="Arial"/>
              <a:buChar char="•"/>
            </a:pPr>
            <a:r>
              <a:rPr lang="en-IN" sz="1800">
                <a:latin typeface="Arial"/>
                <a:ea typeface="Arial"/>
                <a:cs typeface="Arial"/>
                <a:sym typeface="Arial"/>
              </a:rPr>
              <a:t>Computations involving large data streams</a:t>
            </a:r>
            <a:endParaRPr sz="1800">
              <a:latin typeface="Arial"/>
              <a:ea typeface="Arial"/>
              <a:cs typeface="Arial"/>
              <a:sym typeface="Arial"/>
            </a:endParaRPr>
          </a:p>
          <a:p>
            <a:pPr indent="-145415" lvl="0" marL="160020" rtl="0" algn="l">
              <a:lnSpc>
                <a:spcPct val="100000"/>
              </a:lnSpc>
              <a:spcBef>
                <a:spcPts val="665"/>
              </a:spcBef>
              <a:spcAft>
                <a:spcPts val="0"/>
              </a:spcAft>
              <a:buSzPts val="1750"/>
              <a:buFont typeface="Arial"/>
              <a:buChar char="•"/>
            </a:pPr>
            <a:r>
              <a:rPr lang="en-IN" sz="1750">
                <a:latin typeface="Arial"/>
                <a:ea typeface="Arial"/>
                <a:cs typeface="Arial"/>
                <a:sym typeface="Arial"/>
              </a:rPr>
              <a:t>Radar, Sonar, video compression</a:t>
            </a:r>
            <a:endParaRPr sz="1750">
              <a:latin typeface="Arial"/>
              <a:ea typeface="Arial"/>
              <a:cs typeface="Arial"/>
              <a:sym typeface="Arial"/>
            </a:endParaRPr>
          </a:p>
          <a:p>
            <a:pPr indent="0" lvl="0" marL="13334" rtl="0" algn="l">
              <a:lnSpc>
                <a:spcPct val="100000"/>
              </a:lnSpc>
              <a:spcBef>
                <a:spcPts val="730"/>
              </a:spcBef>
              <a:spcAft>
                <a:spcPts val="0"/>
              </a:spcAft>
              <a:buNone/>
            </a:pPr>
            <a:r>
              <a:rPr lang="en-IN" sz="2050">
                <a:latin typeface="Arial"/>
                <a:ea typeface="Arial"/>
                <a:cs typeface="Arial"/>
                <a:sym typeface="Arial"/>
              </a:rPr>
              <a:t>Communication  &amp; Networking</a:t>
            </a:r>
            <a:endParaRPr sz="2050">
              <a:latin typeface="Arial"/>
              <a:ea typeface="Arial"/>
              <a:cs typeface="Arial"/>
              <a:sym typeface="Arial"/>
            </a:endParaRPr>
          </a:p>
          <a:p>
            <a:pPr indent="-144145" lvl="0" marL="158115" rtl="0" algn="l">
              <a:lnSpc>
                <a:spcPct val="100000"/>
              </a:lnSpc>
              <a:spcBef>
                <a:spcPts val="585"/>
              </a:spcBef>
              <a:spcAft>
                <a:spcPts val="0"/>
              </a:spcAft>
              <a:buSzPts val="1850"/>
              <a:buFont typeface="Arial"/>
              <a:buChar char="•"/>
            </a:pPr>
            <a:r>
              <a:rPr lang="en-IN" sz="1850">
                <a:latin typeface="Arial"/>
                <a:ea typeface="Arial"/>
                <a:cs typeface="Arial"/>
                <a:sym typeface="Arial"/>
              </a:rPr>
              <a:t>Switching and information transmission</a:t>
            </a:r>
            <a:endParaRPr sz="1850">
              <a:latin typeface="Arial"/>
              <a:ea typeface="Arial"/>
              <a:cs typeface="Arial"/>
              <a:sym typeface="Arial"/>
            </a:endParaRPr>
          </a:p>
          <a:p>
            <a:pPr indent="-140334" lvl="0" marL="154305" rtl="0" algn="l">
              <a:lnSpc>
                <a:spcPct val="100000"/>
              </a:lnSpc>
              <a:spcBef>
                <a:spcPts val="645"/>
              </a:spcBef>
              <a:spcAft>
                <a:spcPts val="0"/>
              </a:spcAft>
              <a:buSzPts val="1800"/>
              <a:buFont typeface="Arial"/>
              <a:buChar char="•"/>
            </a:pPr>
            <a:r>
              <a:rPr lang="en-IN" sz="1800">
                <a:latin typeface="Arial"/>
                <a:ea typeface="Arial"/>
                <a:cs typeface="Arial"/>
                <a:sym typeface="Arial"/>
              </a:rPr>
              <a:t>Telephone system, Internet</a:t>
            </a:r>
            <a:endParaRPr sz="1800">
              <a:latin typeface="Arial"/>
              <a:ea typeface="Arial"/>
              <a:cs typeface="Arial"/>
              <a:sym typeface="Arial"/>
            </a:endParaRPr>
          </a:p>
        </p:txBody>
      </p:sp>
      <p:sp>
        <p:nvSpPr>
          <p:cNvPr id="179" name="Google Shape;179;p20"/>
          <p:cNvSpPr txBox="1"/>
          <p:nvPr/>
        </p:nvSpPr>
        <p:spPr>
          <a:xfrm>
            <a:off x="7713443" y="1494929"/>
            <a:ext cx="383540" cy="33845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IN" sz="2050">
                <a:solidFill>
                  <a:srgbClr val="EFA808"/>
                </a:solidFill>
                <a:latin typeface="Arial"/>
                <a:ea typeface="Arial"/>
                <a:cs typeface="Arial"/>
                <a:sym typeface="Arial"/>
              </a:rPr>
              <a:t>-	</a:t>
            </a:r>
            <a:r>
              <a:rPr lang="en-IN" sz="2050">
                <a:solidFill>
                  <a:srgbClr val="EFAC0E"/>
                </a:solidFill>
                <a:latin typeface="Arial"/>
                <a:ea typeface="Arial"/>
                <a:cs typeface="Arial"/>
                <a:sym typeface="Arial"/>
              </a:rPr>
              <a:t>"</a:t>
            </a:r>
            <a:endParaRPr sz="2050">
              <a:latin typeface="Arial"/>
              <a:ea typeface="Arial"/>
              <a:cs typeface="Arial"/>
              <a:sym typeface="A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00"/>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LoRaWAN</a:t>
            </a:r>
            <a:br>
              <a:rPr b="0" i="0" lang="en-IN">
                <a:solidFill>
                  <a:srgbClr val="610B38"/>
                </a:solidFill>
                <a:latin typeface="Arial"/>
                <a:ea typeface="Arial"/>
                <a:cs typeface="Arial"/>
                <a:sym typeface="Arial"/>
              </a:rPr>
            </a:br>
            <a:endParaRPr/>
          </a:p>
        </p:txBody>
      </p:sp>
      <p:sp>
        <p:nvSpPr>
          <p:cNvPr id="1347" name="Google Shape;1347;p200"/>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LoRaWAN refers to Long Rage Wide Area Network</a:t>
            </a:r>
            <a:r>
              <a:rPr b="0" i="0" lang="en-IN">
                <a:solidFill>
                  <a:srgbClr val="333333"/>
                </a:solidFill>
                <a:latin typeface="Inter"/>
                <a:ea typeface="Inter"/>
                <a:cs typeface="Inter"/>
                <a:sym typeface="Inter"/>
              </a:rPr>
              <a:t> which is a wide area network protocol. It is an optimized low-power consumption protocol design to support large-scale public networks with millions of low-power devices. A single operator operates the LoRaWAN. The LoRaWAN network is a bi-directional communication for IoT application with low cost, mobility, and security.</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Properties of LoRaWAN protocol</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Standard:</a:t>
            </a:r>
            <a:r>
              <a:rPr b="0" i="0" lang="en-IN">
                <a:solidFill>
                  <a:srgbClr val="000000"/>
                </a:solidFill>
                <a:latin typeface="Inter"/>
                <a:ea typeface="Inter"/>
                <a:cs typeface="Inter"/>
                <a:sym typeface="Inter"/>
              </a:rPr>
              <a:t> LoRaWAN</a:t>
            </a:r>
            <a:endParaRPr b="0" i="0">
              <a:solidFill>
                <a:srgbClr val="000000"/>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Frequency:</a:t>
            </a:r>
            <a:r>
              <a:rPr b="0" i="0" lang="en-IN">
                <a:solidFill>
                  <a:srgbClr val="000000"/>
                </a:solidFill>
                <a:latin typeface="Inter"/>
                <a:ea typeface="Inter"/>
                <a:cs typeface="Inter"/>
                <a:sym typeface="Inter"/>
              </a:rPr>
              <a:t> Various</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Range:</a:t>
            </a:r>
            <a:r>
              <a:rPr b="0" i="0" lang="en-IN">
                <a:solidFill>
                  <a:srgbClr val="000000"/>
                </a:solidFill>
                <a:latin typeface="Inter"/>
                <a:ea typeface="Inter"/>
                <a:cs typeface="Inter"/>
                <a:sym typeface="Inter"/>
              </a:rPr>
              <a:t> 2-5km (urban environment), 15km (suburban environment)</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Data Rates:</a:t>
            </a:r>
            <a:r>
              <a:rPr b="0" i="0" lang="en-IN">
                <a:solidFill>
                  <a:srgbClr val="000000"/>
                </a:solidFill>
                <a:latin typeface="Inter"/>
                <a:ea typeface="Inter"/>
                <a:cs typeface="Inter"/>
                <a:sym typeface="Inter"/>
              </a:rPr>
              <a:t> 0.3-50 kbps.</a:t>
            </a:r>
            <a:endParaRPr/>
          </a:p>
          <a:p>
            <a:pPr indent="0" lvl="0" marL="0" rtl="0" algn="l">
              <a:spcBef>
                <a:spcPts val="0"/>
              </a:spcBef>
              <a:spcAft>
                <a:spcPts val="0"/>
              </a:spcAft>
              <a:buNone/>
            </a:pPr>
            <a:r>
              <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0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Serial &amp; </a:t>
            </a:r>
            <a:r>
              <a:rPr lang="en-IN">
                <a:solidFill>
                  <a:srgbClr val="610B38"/>
                </a:solidFill>
                <a:latin typeface="Arial"/>
                <a:ea typeface="Arial"/>
                <a:cs typeface="Arial"/>
                <a:sym typeface="Arial"/>
              </a:rPr>
              <a:t>Parallel </a:t>
            </a:r>
            <a:r>
              <a:rPr b="0" i="0" lang="en-IN">
                <a:solidFill>
                  <a:srgbClr val="610B38"/>
                </a:solidFill>
                <a:latin typeface="Arial"/>
                <a:ea typeface="Arial"/>
                <a:cs typeface="Arial"/>
                <a:sym typeface="Arial"/>
              </a:rPr>
              <a:t>Communication</a:t>
            </a:r>
            <a:br>
              <a:rPr b="0" i="0" lang="en-IN">
                <a:solidFill>
                  <a:srgbClr val="610B38"/>
                </a:solidFill>
                <a:latin typeface="Arial"/>
                <a:ea typeface="Arial"/>
                <a:cs typeface="Arial"/>
                <a:sym typeface="Arial"/>
              </a:rPr>
            </a:br>
            <a:endParaRPr/>
          </a:p>
        </p:txBody>
      </p:sp>
      <p:sp>
        <p:nvSpPr>
          <p:cNvPr id="1353" name="Google Shape;1353;p201"/>
          <p:cNvSpPr txBox="1"/>
          <p:nvPr>
            <p:ph idx="1" type="body"/>
          </p:nvPr>
        </p:nvSpPr>
        <p:spPr>
          <a:xfrm>
            <a:off x="220860" y="1524000"/>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Computer transfer data in two different ways:-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Serial transfer</a:t>
            </a:r>
            <a:r>
              <a:rPr b="0" i="0" lang="en-IN">
                <a:solidFill>
                  <a:srgbClr val="000000"/>
                </a:solidFill>
                <a:latin typeface="Inter"/>
                <a:ea typeface="Inter"/>
                <a:cs typeface="Inter"/>
                <a:sym typeface="Inter"/>
              </a:rPr>
              <a:t>: In serial transfer, data is transfer to device located many meters away this method is used for long distance data transfer.</a:t>
            </a:r>
            <a:endParaRPr/>
          </a:p>
          <a:p>
            <a:pPr indent="0" lvl="0" marL="0" rtl="0" algn="just">
              <a:spcBef>
                <a:spcPts val="0"/>
              </a:spcBef>
              <a:spcAft>
                <a:spcPts val="0"/>
              </a:spcAft>
              <a:buClr>
                <a:schemeClr val="dk1"/>
              </a:buClr>
              <a:buSzPts val="1800"/>
              <a:buFont typeface="Arial"/>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block diagram of serial data transfer:</a:t>
            </a:r>
            <a:endParaRPr/>
          </a:p>
          <a:p>
            <a:pPr indent="0" lvl="0" marL="0" rtl="0" algn="l">
              <a:spcBef>
                <a:spcPts val="0"/>
              </a:spcBef>
              <a:spcAft>
                <a:spcPts val="0"/>
              </a:spcAft>
              <a:buNone/>
            </a:pPr>
            <a:r>
              <a:t/>
            </a:r>
            <a:endParaRPr/>
          </a:p>
        </p:txBody>
      </p:sp>
      <p:pic>
        <p:nvPicPr>
          <p:cNvPr descr="Serila Communication1" id="1354" name="Google Shape;1354;p201"/>
          <p:cNvPicPr preferRelativeResize="0"/>
          <p:nvPr/>
        </p:nvPicPr>
        <p:blipFill rotWithShape="1">
          <a:blip r:embed="rId3">
            <a:alphaModFix/>
          </a:blip>
          <a:srcRect b="0" l="0" r="0" t="0"/>
          <a:stretch/>
        </p:blipFill>
        <p:spPr>
          <a:xfrm>
            <a:off x="2743200" y="3472260"/>
            <a:ext cx="2676525" cy="390525"/>
          </a:xfrm>
          <a:prstGeom prst="rect">
            <a:avLst/>
          </a:prstGeom>
          <a:noFill/>
          <a:ln>
            <a:noFill/>
          </a:ln>
        </p:spPr>
      </p:pic>
      <p:sp>
        <p:nvSpPr>
          <p:cNvPr id="1355" name="Google Shape;1355;p201"/>
          <p:cNvSpPr txBox="1"/>
          <p:nvPr/>
        </p:nvSpPr>
        <p:spPr>
          <a:xfrm>
            <a:off x="220861" y="4038600"/>
            <a:ext cx="8660764" cy="923330"/>
          </a:xfrm>
          <a:prstGeom prst="rect">
            <a:avLst/>
          </a:prstGeom>
          <a:noFill/>
          <a:ln>
            <a:noFill/>
          </a:ln>
        </p:spPr>
        <p:txBody>
          <a:bodyPr anchorCtr="0" anchor="t" bIns="45700" lIns="91425" spcFirstLastPara="1" rIns="91425" wrap="square" tIns="45700">
            <a:spAutoFit/>
          </a:bodyPr>
          <a:lstStyle/>
          <a:p>
            <a:pPr indent="-114300" lvl="0" marL="0" rtl="0" algn="just">
              <a:spcBef>
                <a:spcPts val="0"/>
              </a:spcBef>
              <a:spcAft>
                <a:spcPts val="0"/>
              </a:spcAft>
              <a:buClr>
                <a:srgbClr val="000000"/>
              </a:buClr>
              <a:buSzPts val="1800"/>
              <a:buFont typeface="Arial"/>
              <a:buChar char="•"/>
            </a:pPr>
            <a:r>
              <a:rPr b="1" i="0" lang="en-IN" sz="1800">
                <a:solidFill>
                  <a:srgbClr val="000000"/>
                </a:solidFill>
                <a:latin typeface="Inter"/>
                <a:ea typeface="Inter"/>
                <a:cs typeface="Inter"/>
                <a:sym typeface="Inter"/>
              </a:rPr>
              <a:t>Parallel transfer</a:t>
            </a:r>
            <a:r>
              <a:rPr b="0" i="0" lang="en-IN" sz="1800">
                <a:solidFill>
                  <a:srgbClr val="000000"/>
                </a:solidFill>
                <a:latin typeface="Inter"/>
                <a:ea typeface="Inter"/>
                <a:cs typeface="Inter"/>
                <a:sym typeface="Inter"/>
              </a:rPr>
              <a:t>: In parallel transfer, data is transferred in 8 or more lines. In this wire conductor is used for transferring data to a device that is only a few feet away.</a:t>
            </a:r>
            <a:endParaRPr/>
          </a:p>
          <a:p>
            <a:pPr indent="0" lvl="0" marL="0" rtl="0" algn="just">
              <a:spcBef>
                <a:spcPts val="0"/>
              </a:spcBef>
              <a:spcAft>
                <a:spcPts val="0"/>
              </a:spcAft>
              <a:buNone/>
            </a:pPr>
            <a:r>
              <a:rPr b="0" i="0" lang="en-IN" sz="1800">
                <a:solidFill>
                  <a:srgbClr val="333333"/>
                </a:solidFill>
                <a:latin typeface="Inter"/>
                <a:ea typeface="Inter"/>
                <a:cs typeface="Inter"/>
                <a:sym typeface="Inter"/>
              </a:rPr>
              <a:t>Let's see the block diagram of parallel data transfer:</a:t>
            </a:r>
            <a:endParaRPr/>
          </a:p>
        </p:txBody>
      </p:sp>
      <p:pic>
        <p:nvPicPr>
          <p:cNvPr descr="Serila Communication2" id="1356" name="Google Shape;1356;p201"/>
          <p:cNvPicPr preferRelativeResize="0"/>
          <p:nvPr/>
        </p:nvPicPr>
        <p:blipFill rotWithShape="1">
          <a:blip r:embed="rId4">
            <a:alphaModFix/>
          </a:blip>
          <a:srcRect b="0" l="0" r="0" t="0"/>
          <a:stretch/>
        </p:blipFill>
        <p:spPr>
          <a:xfrm>
            <a:off x="2714134" y="5257800"/>
            <a:ext cx="2867025" cy="1057275"/>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20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62" name="Google Shape;1362;p202"/>
          <p:cNvSpPr txBox="1"/>
          <p:nvPr>
            <p:ph idx="1" type="body"/>
          </p:nvPr>
        </p:nvSpPr>
        <p:spPr>
          <a:xfrm>
            <a:off x="168472" y="376237"/>
            <a:ext cx="8660765" cy="360098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Serial communication is mostly used for transmitting and receiving the signal. The 8051 microcontroller is consisting of</a:t>
            </a:r>
            <a:r>
              <a:rPr b="1" i="0" lang="en-IN">
                <a:solidFill>
                  <a:srgbClr val="333333"/>
                </a:solidFill>
                <a:latin typeface="Inter"/>
                <a:ea typeface="Inter"/>
                <a:cs typeface="Inter"/>
                <a:sym typeface="Inter"/>
              </a:rPr>
              <a:t> Universal Asynchronous Receiver Transmitter (UART)</a:t>
            </a:r>
            <a:r>
              <a:rPr b="0" i="0" lang="en-IN">
                <a:solidFill>
                  <a:srgbClr val="333333"/>
                </a:solidFill>
                <a:latin typeface="Inter"/>
                <a:ea typeface="Inter"/>
                <a:cs typeface="Inter"/>
                <a:sym typeface="Inter"/>
              </a:rPr>
              <a:t> used for serial communication. The signals are transmitted and received by the Rx and Tx pins of microcontroller.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UART take individual bytes of data and sends the individual bits in a sequential manner. The registers are used for collecting and storing the data inside a memory. UART is based on half-duplex protocol. Half-duplex means transferring and receiving the data, but not at the same time.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block diagram representation of showing serial communication between flash memory and 8051 microcontroller:</a:t>
            </a:r>
            <a:endParaRPr/>
          </a:p>
          <a:p>
            <a:pPr indent="0" lvl="0" marL="0" rtl="0" algn="l">
              <a:spcBef>
                <a:spcPts val="0"/>
              </a:spcBef>
              <a:spcAft>
                <a:spcPts val="0"/>
              </a:spcAft>
              <a:buNone/>
            </a:pPr>
            <a:r>
              <a:t/>
            </a:r>
            <a:endParaRPr/>
          </a:p>
        </p:txBody>
      </p:sp>
      <p:pic>
        <p:nvPicPr>
          <p:cNvPr descr="Serila Communication3" id="1363" name="Google Shape;1363;p202"/>
          <p:cNvPicPr preferRelativeResize="0"/>
          <p:nvPr/>
        </p:nvPicPr>
        <p:blipFill rotWithShape="1">
          <a:blip r:embed="rId3">
            <a:alphaModFix/>
          </a:blip>
          <a:srcRect b="0" l="0" r="0" t="0"/>
          <a:stretch/>
        </p:blipFill>
        <p:spPr>
          <a:xfrm>
            <a:off x="2590800" y="4191000"/>
            <a:ext cx="3248025" cy="1819275"/>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20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Types of Transmission</a:t>
            </a:r>
            <a:br>
              <a:rPr b="0" i="0" lang="en-IN">
                <a:solidFill>
                  <a:srgbClr val="610B38"/>
                </a:solidFill>
                <a:latin typeface="Arial"/>
                <a:ea typeface="Arial"/>
                <a:cs typeface="Arial"/>
                <a:sym typeface="Arial"/>
              </a:rPr>
            </a:br>
            <a:endParaRPr/>
          </a:p>
        </p:txBody>
      </p:sp>
      <p:sp>
        <p:nvSpPr>
          <p:cNvPr id="1369" name="Google Shape;1369;p203"/>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a:t>
            </a:r>
            <a:r>
              <a:rPr b="1" i="0" lang="en-IN">
                <a:solidFill>
                  <a:srgbClr val="333333"/>
                </a:solidFill>
                <a:latin typeface="Inter"/>
                <a:ea typeface="Inter"/>
                <a:cs typeface="Inter"/>
                <a:sym typeface="Inter"/>
              </a:rPr>
              <a:t>transmission mode</a:t>
            </a:r>
            <a:r>
              <a:rPr b="0" i="0" lang="en-IN">
                <a:solidFill>
                  <a:srgbClr val="333333"/>
                </a:solidFill>
                <a:latin typeface="Inter"/>
                <a:ea typeface="Inter"/>
                <a:cs typeface="Inter"/>
                <a:sym typeface="Inter"/>
              </a:rPr>
              <a:t> is a computer network process in which data or information is transmitted between two devices over the network. We can also say that it is a mechanism that transfers data in electromagnetic bits format between two devices that are connected through network. It is also known as </a:t>
            </a:r>
            <a:r>
              <a:rPr b="1" i="0" lang="en-IN">
                <a:solidFill>
                  <a:srgbClr val="333333"/>
                </a:solidFill>
                <a:latin typeface="Inter"/>
                <a:ea typeface="Inter"/>
                <a:cs typeface="Inter"/>
                <a:sym typeface="Inter"/>
              </a:rPr>
              <a:t>communication mode</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a:t>
            </a:r>
            <a:r>
              <a:rPr b="1" i="0" lang="en-IN">
                <a:solidFill>
                  <a:srgbClr val="333333"/>
                </a:solidFill>
                <a:latin typeface="Inter"/>
                <a:ea typeface="Inter"/>
                <a:cs typeface="Inter"/>
                <a:sym typeface="Inter"/>
              </a:rPr>
              <a:t>transmission mode</a:t>
            </a:r>
            <a:r>
              <a:rPr b="0" i="0" lang="en-IN">
                <a:solidFill>
                  <a:srgbClr val="333333"/>
                </a:solidFill>
                <a:latin typeface="Inter"/>
                <a:ea typeface="Inter"/>
                <a:cs typeface="Inter"/>
                <a:sym typeface="Inter"/>
              </a:rPr>
              <a:t> defines the </a:t>
            </a:r>
            <a:r>
              <a:rPr b="1" i="0" lang="en-IN">
                <a:solidFill>
                  <a:srgbClr val="333333"/>
                </a:solidFill>
                <a:latin typeface="Inter"/>
                <a:ea typeface="Inter"/>
                <a:cs typeface="Inter"/>
                <a:sym typeface="Inter"/>
              </a:rPr>
              <a:t>direction</a:t>
            </a:r>
            <a:r>
              <a:rPr b="0" i="0" lang="en-IN">
                <a:solidFill>
                  <a:srgbClr val="333333"/>
                </a:solidFill>
                <a:latin typeface="Inter"/>
                <a:ea typeface="Inter"/>
                <a:cs typeface="Inter"/>
                <a:sym typeface="Inter"/>
              </a:rPr>
              <a:t> of the flow of the data. For example, a sender wants to send data to a particular receiver, then the sender can send information to a receiver using transmission mode over the network.</a:t>
            </a:r>
            <a:endParaRPr/>
          </a:p>
          <a:p>
            <a:pPr indent="0" lvl="0" marL="0" rtl="0" algn="l">
              <a:spcBef>
                <a:spcPts val="0"/>
              </a:spcBef>
              <a:spcAft>
                <a:spcPts val="0"/>
              </a:spcAft>
              <a:buNone/>
            </a:pPr>
            <a:r>
              <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Transmission Modes</a:t>
            </a:r>
            <a:br>
              <a:rPr b="0" i="0" lang="en-IN">
                <a:solidFill>
                  <a:srgbClr val="610B38"/>
                </a:solidFill>
                <a:latin typeface="Arial"/>
                <a:ea typeface="Arial"/>
                <a:cs typeface="Arial"/>
                <a:sym typeface="Arial"/>
              </a:rPr>
            </a:br>
            <a:endParaRPr/>
          </a:p>
        </p:txBody>
      </p:sp>
      <p:sp>
        <p:nvSpPr>
          <p:cNvPr id="1375" name="Google Shape;1375;p204"/>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There are following three types of transmission modes .in network.</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Simplex Mode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Half duplex Mode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Full duplex Mode</a:t>
            </a:r>
            <a:endParaRPr/>
          </a:p>
          <a:p>
            <a:pPr indent="0" lvl="0" marL="0" rtl="0" algn="just">
              <a:spcBef>
                <a:spcPts val="0"/>
              </a:spcBef>
              <a:spcAft>
                <a:spcPts val="0"/>
              </a:spcAft>
              <a:buNone/>
            </a:pPr>
            <a:r>
              <a:rPr b="0" i="0" lang="en-IN">
                <a:solidFill>
                  <a:srgbClr val="610B4B"/>
                </a:solidFill>
                <a:latin typeface="Arial"/>
                <a:ea typeface="Arial"/>
                <a:cs typeface="Arial"/>
                <a:sym typeface="Arial"/>
              </a:rPr>
              <a:t>Simplex Mode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a basic mode of transmission that enables the transmission of data only in one direction. When the data is transferring to the other side, the other person can only receive the data but cannot respond to the message at the same time. Simplex mode is also called a </a:t>
            </a:r>
            <a:r>
              <a:rPr b="1" i="0" lang="en-IN">
                <a:solidFill>
                  <a:srgbClr val="333333"/>
                </a:solidFill>
                <a:latin typeface="Inter"/>
                <a:ea typeface="Inter"/>
                <a:cs typeface="Inter"/>
                <a:sym typeface="Inter"/>
              </a:rPr>
              <a:t>unidirectional mode</a:t>
            </a:r>
            <a:r>
              <a:rPr b="0" i="0" lang="en-IN">
                <a:solidFill>
                  <a:srgbClr val="333333"/>
                </a:solidFill>
                <a:latin typeface="Inter"/>
                <a:ea typeface="Inter"/>
                <a:cs typeface="Inter"/>
                <a:sym typeface="Inter"/>
              </a:rPr>
              <a:t>. The examples of simplex mode are keyboard, monitor, television, and radio etc.</a:t>
            </a:r>
            <a:endParaRPr/>
          </a:p>
          <a:p>
            <a:pPr indent="0" lvl="0" marL="0" rtl="0" algn="l">
              <a:spcBef>
                <a:spcPts val="0"/>
              </a:spcBef>
              <a:spcAft>
                <a:spcPts val="0"/>
              </a:spcAft>
              <a:buNone/>
            </a:pPr>
            <a:br>
              <a:rPr lang="en-IN"/>
            </a:br>
            <a:endParaRPr/>
          </a:p>
        </p:txBody>
      </p:sp>
      <p:pic>
        <p:nvPicPr>
          <p:cNvPr descr="Types of Transmission" id="1376" name="Google Shape;1376;p204"/>
          <p:cNvPicPr preferRelativeResize="0"/>
          <p:nvPr/>
        </p:nvPicPr>
        <p:blipFill rotWithShape="1">
          <a:blip r:embed="rId3">
            <a:alphaModFix/>
          </a:blip>
          <a:srcRect b="0" l="0" r="0" t="0"/>
          <a:stretch/>
        </p:blipFill>
        <p:spPr>
          <a:xfrm>
            <a:off x="1693742" y="4191000"/>
            <a:ext cx="5715000" cy="1952625"/>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20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82" name="Google Shape;1382;p205"/>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Advantage of Simplex Mode: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uses the full capacity of bandwidth during transmission of data due to single directional.</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There are no traffic issues occur during communication.</a:t>
            </a:r>
            <a:endParaRPr/>
          </a:p>
          <a:p>
            <a:pPr indent="0" lvl="0" marL="0" rtl="0" algn="just">
              <a:spcBef>
                <a:spcPts val="0"/>
              </a:spcBef>
              <a:spcAft>
                <a:spcPts val="0"/>
              </a:spcAft>
              <a:buClr>
                <a:schemeClr val="dk1"/>
              </a:buClr>
              <a:buSzPts val="1800"/>
              <a:buFont typeface="Calibri"/>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Disadvantage of Simplex Mode: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Transmission of data in only one direction weaker the performance of simplex mode.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Two devices cannot communicate with each other in at the same time.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Bidirectional transmission is not occurring in the simplex mode.</a:t>
            </a:r>
            <a:endParaRPr/>
          </a:p>
          <a:p>
            <a:pPr indent="0" lvl="0" marL="0" rtl="0" algn="l">
              <a:spcBef>
                <a:spcPts val="0"/>
              </a:spcBef>
              <a:spcAft>
                <a:spcPts val="0"/>
              </a:spcAft>
              <a:buNone/>
            </a:pPr>
            <a:r>
              <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20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88" name="Google Shape;1388;p206"/>
          <p:cNvSpPr txBox="1"/>
          <p:nvPr>
            <p:ph idx="1" type="body"/>
          </p:nvPr>
        </p:nvSpPr>
        <p:spPr>
          <a:xfrm>
            <a:off x="223179" y="332788"/>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4B"/>
                </a:solidFill>
                <a:latin typeface="Arial"/>
                <a:ea typeface="Arial"/>
                <a:cs typeface="Arial"/>
                <a:sym typeface="Arial"/>
              </a:rPr>
              <a:t>Half Duplex Mode</a:t>
            </a:r>
            <a:endParaRPr/>
          </a:p>
          <a:p>
            <a:pPr indent="0" lvl="0" marL="0" rtl="0" algn="just">
              <a:spcBef>
                <a:spcPts val="0"/>
              </a:spcBef>
              <a:spcAft>
                <a:spcPts val="0"/>
              </a:spcAft>
              <a:buNone/>
            </a:pPr>
            <a:r>
              <a:t/>
            </a:r>
            <a:endParaRPr b="0" i="0">
              <a:solidFill>
                <a:srgbClr val="610B4B"/>
              </a:solidFill>
              <a:latin typeface="Arial"/>
              <a:ea typeface="Arial"/>
              <a:cs typeface="Arial"/>
              <a:sym typeface="Arial"/>
            </a:endParaRPr>
          </a:p>
          <a:p>
            <a:pPr indent="0" lvl="0" marL="0" rtl="0" algn="just">
              <a:spcBef>
                <a:spcPts val="0"/>
              </a:spcBef>
              <a:spcAft>
                <a:spcPts val="0"/>
              </a:spcAft>
              <a:buNone/>
            </a:pPr>
            <a:r>
              <a:rPr b="1" i="0" lang="en-IN">
                <a:solidFill>
                  <a:srgbClr val="333333"/>
                </a:solidFill>
                <a:latin typeface="Inter"/>
                <a:ea typeface="Inter"/>
                <a:cs typeface="Inter"/>
                <a:sym typeface="Inter"/>
              </a:rPr>
              <a:t>Half-duplex mode</a:t>
            </a:r>
            <a:r>
              <a:rPr b="0" i="0" lang="en-IN">
                <a:solidFill>
                  <a:srgbClr val="333333"/>
                </a:solidFill>
                <a:latin typeface="Inter"/>
                <a:ea typeface="Inter"/>
                <a:cs typeface="Inter"/>
                <a:sym typeface="Inter"/>
              </a:rPr>
              <a:t> transfers data in both directions but not at the same time. We can also say it is a way of communication in which sender sends the information to the receiver, and the receiver can receive the information. After receiving the information, the receiver can respond to the sender. The walkie talkie is the best example of half duplex mode. In this device, when the sender completes his message speaks </a:t>
            </a:r>
            <a:r>
              <a:rPr b="1" i="0" lang="en-IN">
                <a:solidFill>
                  <a:srgbClr val="333333"/>
                </a:solidFill>
                <a:latin typeface="Inter"/>
                <a:ea typeface="Inter"/>
                <a:cs typeface="Inter"/>
                <a:sym typeface="Inter"/>
              </a:rPr>
              <a:t>over and out</a:t>
            </a:r>
            <a:r>
              <a:rPr b="0" i="0" lang="en-IN">
                <a:solidFill>
                  <a:srgbClr val="333333"/>
                </a:solidFill>
                <a:latin typeface="Inter"/>
                <a:ea typeface="Inter"/>
                <a:cs typeface="Inter"/>
                <a:sym typeface="Inter"/>
              </a:rPr>
              <a:t> which indicates that the receiver can responds to the message now.</a:t>
            </a:r>
            <a:endParaRPr/>
          </a:p>
          <a:p>
            <a:pPr indent="0" lvl="0" marL="0" rtl="0" algn="l">
              <a:spcBef>
                <a:spcPts val="0"/>
              </a:spcBef>
              <a:spcAft>
                <a:spcPts val="0"/>
              </a:spcAft>
              <a:buNone/>
            </a:pPr>
            <a:r>
              <a:t/>
            </a:r>
            <a:endParaRPr/>
          </a:p>
        </p:txBody>
      </p:sp>
      <p:pic>
        <p:nvPicPr>
          <p:cNvPr descr="Types of Transmission" id="1389" name="Google Shape;1389;p206"/>
          <p:cNvPicPr preferRelativeResize="0"/>
          <p:nvPr/>
        </p:nvPicPr>
        <p:blipFill rotWithShape="1">
          <a:blip r:embed="rId3">
            <a:alphaModFix/>
          </a:blip>
          <a:srcRect b="0" l="0" r="0" t="0"/>
          <a:stretch/>
        </p:blipFill>
        <p:spPr>
          <a:xfrm>
            <a:off x="914400" y="2590800"/>
            <a:ext cx="7143750" cy="1847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0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396" name="Google Shape;1396;p207"/>
          <p:cNvSpPr txBox="1"/>
          <p:nvPr>
            <p:ph idx="1" type="body"/>
          </p:nvPr>
        </p:nvSpPr>
        <p:spPr>
          <a:xfrm>
            <a:off x="220860" y="1524000"/>
            <a:ext cx="8660765" cy="4154984"/>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Advantage of Half Duplex Mode: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is a two-dimensional model of transmission of the data.</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 half-duplex mode, data can be received or sent from both directions but only one at a time.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transmission of data is easy as compared to the simplex mode.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requires less complicated hardware.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There is less congestion in the network.</a:t>
            </a:r>
            <a:endParaRPr/>
          </a:p>
          <a:p>
            <a:pPr indent="0" lvl="0" marL="0" rtl="0" algn="just">
              <a:spcBef>
                <a:spcPts val="0"/>
              </a:spcBef>
              <a:spcAft>
                <a:spcPts val="0"/>
              </a:spcAft>
              <a:buClr>
                <a:schemeClr val="dk1"/>
              </a:buClr>
              <a:buSzPts val="1800"/>
              <a:buFont typeface="Calibri"/>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Disadvantage of Half Duplex Mode: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When one device sends data to another device, the second one must wait for that may cause delays in receiving the output.</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Slow in the transmission of data.</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speed of half-duplex mode is slower than the full-duplex mode of transmission.</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Data cannot simultaneously send or receive by the sender and the receiver.</a:t>
            </a:r>
            <a:endParaRPr/>
          </a:p>
          <a:p>
            <a:pPr indent="0" lvl="0" marL="0" rtl="0" algn="l">
              <a:spcBef>
                <a:spcPts val="0"/>
              </a:spcBef>
              <a:spcAft>
                <a:spcPts val="0"/>
              </a:spcAft>
              <a:buNone/>
            </a:pPr>
            <a:r>
              <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08"/>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402" name="Google Shape;1402;p208"/>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4B"/>
                </a:solidFill>
                <a:latin typeface="Arial"/>
                <a:ea typeface="Arial"/>
                <a:cs typeface="Arial"/>
                <a:sym typeface="Arial"/>
              </a:rPr>
              <a:t>Full Duplex Mode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Full-duplex mode allows the transmission of data between the two devices at the same time. It is also known as a </a:t>
            </a:r>
            <a:r>
              <a:rPr b="1" i="0" lang="en-IN">
                <a:solidFill>
                  <a:srgbClr val="333333"/>
                </a:solidFill>
                <a:latin typeface="Inter"/>
                <a:ea typeface="Inter"/>
                <a:cs typeface="Inter"/>
                <a:sym typeface="Inter"/>
              </a:rPr>
              <a:t>bidirectional</a:t>
            </a:r>
            <a:r>
              <a:rPr b="0" i="0" lang="en-IN">
                <a:solidFill>
                  <a:srgbClr val="333333"/>
                </a:solidFill>
                <a:latin typeface="Inter"/>
                <a:ea typeface="Inter"/>
                <a:cs typeface="Inter"/>
                <a:sym typeface="Inter"/>
              </a:rPr>
              <a:t> mode. The sender and receiver can simultaneously send and receive the data over a network. For example, in a telephonic conversation, two people can talk and listen simultaneously at the same time.</a:t>
            </a:r>
            <a:endParaRPr/>
          </a:p>
          <a:p>
            <a:pPr indent="0" lvl="0" marL="0" rtl="0" algn="l">
              <a:spcBef>
                <a:spcPts val="0"/>
              </a:spcBef>
              <a:spcAft>
                <a:spcPts val="0"/>
              </a:spcAft>
              <a:buNone/>
            </a:pPr>
            <a:r>
              <a:t/>
            </a:r>
            <a:endParaRPr/>
          </a:p>
        </p:txBody>
      </p:sp>
      <p:pic>
        <p:nvPicPr>
          <p:cNvPr descr="Types of Transmission" id="1403" name="Google Shape;1403;p208"/>
          <p:cNvPicPr preferRelativeResize="0"/>
          <p:nvPr/>
        </p:nvPicPr>
        <p:blipFill rotWithShape="1">
          <a:blip r:embed="rId3">
            <a:alphaModFix/>
          </a:blip>
          <a:srcRect b="0" l="0" r="0" t="0"/>
          <a:stretch/>
        </p:blipFill>
        <p:spPr>
          <a:xfrm>
            <a:off x="1517529" y="3672008"/>
            <a:ext cx="6067425" cy="2028825"/>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209"/>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409" name="Google Shape;1409;p209"/>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Advantage of Full Duplex Mode: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performance of a full-duplex transmission mode is much higher than the simplex and the half-duplex mode.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bandwidth of full-duplex mode is double during the transmission of the data.</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Both devices can send or receive the data simultaneously.</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There is no delay in transmitting data over the network.</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Disadvantage of Full Duplex Mode: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 full-duplex mode, there can be a traffic problem while transmitting the data on a network.</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There is no proper utilization of bandwidth in full-duplex mode while sending</a:t>
            </a:r>
            <a:endParaRPr/>
          </a:p>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Types of microcontroller</a:t>
            </a:r>
            <a:br>
              <a:rPr b="0" i="0" lang="en-IN">
                <a:solidFill>
                  <a:srgbClr val="610B38"/>
                </a:solidFill>
                <a:latin typeface="Arial"/>
                <a:ea typeface="Arial"/>
                <a:cs typeface="Arial"/>
                <a:sym typeface="Arial"/>
              </a:rPr>
            </a:br>
            <a:endParaRPr/>
          </a:p>
        </p:txBody>
      </p:sp>
      <p:sp>
        <p:nvSpPr>
          <p:cNvPr id="185" name="Google Shape;185;p21"/>
          <p:cNvSpPr txBox="1"/>
          <p:nvPr>
            <p:ph idx="1" type="body"/>
          </p:nvPr>
        </p:nvSpPr>
        <p:spPr>
          <a:xfrm>
            <a:off x="220860" y="1524000"/>
            <a:ext cx="8660765" cy="443198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Microcontroller can be categorized on the basis of architecture and service providers.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On the basis of architecture the types of microcontroller are:</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rPr lang="en-IN">
                <a:solidFill>
                  <a:srgbClr val="333333"/>
                </a:solidFill>
                <a:latin typeface="Inter"/>
                <a:ea typeface="Inter"/>
                <a:cs typeface="Inter"/>
                <a:sym typeface="Inter"/>
              </a:rPr>
              <a:t>On the basis of Architecture</a:t>
            </a:r>
            <a:endParaRPr/>
          </a:p>
          <a:p>
            <a:pPr indent="-228600" lvl="0" marL="342900" rtl="0" algn="just">
              <a:spcBef>
                <a:spcPts val="0"/>
              </a:spcBef>
              <a:spcAft>
                <a:spcPts val="0"/>
              </a:spcAft>
              <a:buClr>
                <a:schemeClr val="dk1"/>
              </a:buClr>
              <a:buSzPts val="1800"/>
              <a:buFont typeface="Calibri"/>
              <a:buNone/>
            </a:pPr>
            <a:r>
              <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Havard Architecture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Von Neumann Architecture</a:t>
            </a:r>
            <a:endParaRPr/>
          </a:p>
          <a:p>
            <a:pPr indent="0" lvl="0" marL="0" rtl="0" algn="just">
              <a:spcBef>
                <a:spcPts val="0"/>
              </a:spcBef>
              <a:spcAft>
                <a:spcPts val="0"/>
              </a:spcAft>
              <a:buNone/>
            </a:pPr>
            <a:r>
              <a:t/>
            </a:r>
            <a:endParaRPr>
              <a:solidFill>
                <a:srgbClr val="000000"/>
              </a:solidFill>
              <a:latin typeface="Inter"/>
              <a:ea typeface="Inter"/>
              <a:cs typeface="Inter"/>
              <a:sym typeface="Inte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On the basis of Service Provider or Vendor the types of microcontroller are: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AVR</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PIC</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Hitachi</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Motorola</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210"/>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Simplex Vs. Half Duplex Vs. Full Duplex Mode</a:t>
            </a:r>
            <a:br>
              <a:rPr b="0" i="0" lang="en-IN">
                <a:solidFill>
                  <a:srgbClr val="610B38"/>
                </a:solidFill>
                <a:latin typeface="Arial"/>
                <a:ea typeface="Arial"/>
                <a:cs typeface="Arial"/>
                <a:sym typeface="Arial"/>
              </a:rPr>
            </a:br>
            <a:endParaRPr/>
          </a:p>
        </p:txBody>
      </p:sp>
      <p:sp>
        <p:nvSpPr>
          <p:cNvPr id="1415" name="Google Shape;1415;p210"/>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1416" name="Google Shape;1416;p210"/>
          <p:cNvGraphicFramePr/>
          <p:nvPr/>
        </p:nvGraphicFramePr>
        <p:xfrm>
          <a:off x="262375" y="1370010"/>
          <a:ext cx="3000000" cy="3000000"/>
        </p:xfrm>
        <a:graphic>
          <a:graphicData uri="http://schemas.openxmlformats.org/drawingml/2006/table">
            <a:tbl>
              <a:tblPr>
                <a:noFill/>
                <a:tableStyleId>{B3318D4D-640B-422D-A477-828D1B5AD744}</a:tableStyleId>
              </a:tblPr>
              <a:tblGrid>
                <a:gridCol w="2873075"/>
                <a:gridCol w="2873075"/>
                <a:gridCol w="2873075"/>
              </a:tblGrid>
              <a:tr h="430625">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Simplex Mode</a:t>
                      </a:r>
                      <a:endParaRPr/>
                    </a:p>
                  </a:txBody>
                  <a:tcPr marT="86825" marB="86825" marR="86825" marL="86825">
                    <a:lnL cap="flat" cmpd="sng" w="9525">
                      <a:solidFill>
                        <a:srgbClr val="4081D2"/>
                      </a:solidFill>
                      <a:prstDash val="solid"/>
                      <a:round/>
                      <a:headEnd len="sm" w="sm" type="none"/>
                      <a:tailEnd len="sm" w="sm" type="none"/>
                    </a:lnL>
                    <a:lnR cap="flat" cmpd="sng" w="9525">
                      <a:solidFill>
                        <a:srgbClr val="4081D2"/>
                      </a:solidFill>
                      <a:prstDash val="solid"/>
                      <a:round/>
                      <a:headEnd len="sm" w="sm" type="none"/>
                      <a:tailEnd len="sm" w="sm" type="none"/>
                    </a:lnR>
                    <a:lnT cap="flat" cmpd="sng" w="9525">
                      <a:solidFill>
                        <a:srgbClr val="4081D2"/>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Half Duplex Mode</a:t>
                      </a:r>
                      <a:endParaRPr/>
                    </a:p>
                  </a:txBody>
                  <a:tcPr marT="86825" marB="86825" marR="86825" marL="86825">
                    <a:lnL cap="flat" cmpd="sng" w="9525">
                      <a:solidFill>
                        <a:srgbClr val="4081D2"/>
                      </a:solidFill>
                      <a:prstDash val="solid"/>
                      <a:round/>
                      <a:headEnd len="sm" w="sm" type="none"/>
                      <a:tailEnd len="sm" w="sm" type="none"/>
                    </a:lnL>
                    <a:lnR cap="flat" cmpd="sng" w="9525">
                      <a:solidFill>
                        <a:srgbClr val="4081D2"/>
                      </a:solidFill>
                      <a:prstDash val="solid"/>
                      <a:round/>
                      <a:headEnd len="sm" w="sm" type="none"/>
                      <a:tailEnd len="sm" w="sm" type="none"/>
                    </a:lnR>
                    <a:lnT cap="flat" cmpd="sng" w="9525">
                      <a:solidFill>
                        <a:srgbClr val="4081D2"/>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Full Duplex Mode</a:t>
                      </a:r>
                      <a:endParaRPr/>
                    </a:p>
                  </a:txBody>
                  <a:tcPr marT="86825" marB="86825" marR="86825" marL="86825">
                    <a:lnL cap="flat" cmpd="sng" w="9525">
                      <a:solidFill>
                        <a:srgbClr val="4081D2"/>
                      </a:solidFill>
                      <a:prstDash val="solid"/>
                      <a:round/>
                      <a:headEnd len="sm" w="sm" type="none"/>
                      <a:tailEnd len="sm" w="sm" type="none"/>
                    </a:lnL>
                    <a:lnR cap="flat" cmpd="sng" w="9525">
                      <a:solidFill>
                        <a:srgbClr val="4081D2"/>
                      </a:solidFill>
                      <a:prstDash val="solid"/>
                      <a:round/>
                      <a:headEnd len="sm" w="sm" type="none"/>
                      <a:tailEnd len="sm" w="sm" type="none"/>
                    </a:lnR>
                    <a:lnT cap="flat" cmpd="sng" w="9525">
                      <a:solidFill>
                        <a:srgbClr val="4081D2"/>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128815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It is a unidirectional mode of transmission in which the flow of data only in one direction.</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It is a bidirectional mode of transmission in which data flows in two ways but one at a time.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It is also a two-way or bidirectional mode of transmission in which data flows in two ways at the same time.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05627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One sender can only send data, but the other end-user cannot respond.</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Both can send and respond to information but not at the same time.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Both can simultaneously send or receive messages on the same network at the same time.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05627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The performance of the simplex mode is slow as compared to Half and Full-Duplex mode of transmission.</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Half-duplex mode performance is higher than simplex mode but slower than full-duplex.</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The performance of full-duplex mode is much higher than both simplex and half-duplex mode.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0362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The bandwidth usage is maximum.</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The bandwidth usage during data transmission is low.</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The bandwidth usage during data transmission is double.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824425">
                <a:tc>
                  <a:txBody>
                    <a:bodyPr/>
                    <a:lstStyle/>
                    <a:p>
                      <a:pPr indent="0" lvl="0" marL="0" marR="0" rtl="0" algn="just">
                        <a:spcBef>
                          <a:spcPts val="0"/>
                        </a:spcBef>
                        <a:spcAft>
                          <a:spcPts val="0"/>
                        </a:spcAft>
                        <a:buNone/>
                      </a:pPr>
                      <a:r>
                        <a:rPr b="1" lang="en-IN" sz="1400">
                          <a:solidFill>
                            <a:srgbClr val="333333"/>
                          </a:solidFill>
                          <a:latin typeface="Inter"/>
                          <a:ea typeface="Inter"/>
                          <a:cs typeface="Inter"/>
                          <a:sym typeface="Inter"/>
                        </a:rPr>
                        <a:t>Example:</a:t>
                      </a:r>
                      <a:r>
                        <a:rPr lang="en-IN" sz="1400">
                          <a:solidFill>
                            <a:srgbClr val="333333"/>
                          </a:solidFill>
                          <a:latin typeface="Inter"/>
                          <a:ea typeface="Inter"/>
                          <a:cs typeface="Inter"/>
                          <a:sym typeface="Inter"/>
                        </a:rPr>
                        <a:t> monitor, radio, keyboard, mouse and the television.</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IN" sz="1400">
                          <a:solidFill>
                            <a:srgbClr val="333333"/>
                          </a:solidFill>
                          <a:latin typeface="Inter"/>
                          <a:ea typeface="Inter"/>
                          <a:cs typeface="Inter"/>
                          <a:sym typeface="Inter"/>
                        </a:rPr>
                        <a:t>Example:</a:t>
                      </a:r>
                      <a:r>
                        <a:rPr lang="en-IN" sz="1400">
                          <a:solidFill>
                            <a:srgbClr val="333333"/>
                          </a:solidFill>
                          <a:latin typeface="Inter"/>
                          <a:ea typeface="Inter"/>
                          <a:cs typeface="Inter"/>
                          <a:sym typeface="Inter"/>
                        </a:rPr>
                        <a:t> walkie-talkie.</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b="1" lang="en-IN" sz="1400">
                          <a:solidFill>
                            <a:srgbClr val="333333"/>
                          </a:solidFill>
                          <a:latin typeface="Inter"/>
                          <a:ea typeface="Inter"/>
                          <a:cs typeface="Inter"/>
                          <a:sym typeface="Inter"/>
                        </a:rPr>
                        <a:t>Example:</a:t>
                      </a:r>
                      <a:r>
                        <a:rPr lang="en-IN" sz="1400">
                          <a:solidFill>
                            <a:srgbClr val="333333"/>
                          </a:solidFill>
                          <a:latin typeface="Inter"/>
                          <a:ea typeface="Inter"/>
                          <a:cs typeface="Inter"/>
                          <a:sym typeface="Inter"/>
                        </a:rPr>
                        <a:t> telecommunication, mobile, etc.</a:t>
                      </a:r>
                      <a:endParaRPr/>
                    </a:p>
                  </a:txBody>
                  <a:tcPr marT="57875" marB="57875" marR="57875" marL="57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21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What is UART?</a:t>
            </a:r>
            <a:endParaRPr/>
          </a:p>
        </p:txBody>
      </p:sp>
      <p:sp>
        <p:nvSpPr>
          <p:cNvPr id="1422" name="Google Shape;1422;p211"/>
          <p:cNvSpPr txBox="1"/>
          <p:nvPr>
            <p:ph idx="1" type="body"/>
          </p:nvPr>
        </p:nvSpPr>
        <p:spPr>
          <a:xfrm>
            <a:off x="223179" y="1219200"/>
            <a:ext cx="8660765" cy="470898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1" lang="en-IN">
                <a:solidFill>
                  <a:srgbClr val="333333"/>
                </a:solidFill>
                <a:latin typeface="Inter"/>
                <a:ea typeface="Inter"/>
                <a:cs typeface="Inter"/>
                <a:sym typeface="Inter"/>
              </a:rPr>
              <a:t>UART</a:t>
            </a:r>
            <a:r>
              <a:rPr b="0" i="0" lang="en-IN">
                <a:solidFill>
                  <a:srgbClr val="333333"/>
                </a:solidFill>
                <a:latin typeface="Inter"/>
                <a:ea typeface="Inter"/>
                <a:cs typeface="Inter"/>
                <a:sym typeface="Inter"/>
              </a:rPr>
              <a:t> is an abbreviation for </a:t>
            </a:r>
            <a:r>
              <a:rPr b="1" i="1" lang="en-IN">
                <a:solidFill>
                  <a:srgbClr val="333333"/>
                </a:solidFill>
                <a:latin typeface="Inter"/>
                <a:ea typeface="Inter"/>
                <a:cs typeface="Inter"/>
                <a:sym typeface="Inter"/>
              </a:rPr>
              <a:t>"Universal asynchronous receiver/transmitter"</a:t>
            </a:r>
            <a:r>
              <a:rPr b="0" i="0" lang="en-IN">
                <a:solidFill>
                  <a:srgbClr val="333333"/>
                </a:solidFill>
                <a:latin typeface="Inter"/>
                <a:ea typeface="Inter"/>
                <a:cs typeface="Inter"/>
                <a:sym typeface="Inter"/>
              </a:rPr>
              <a:t>. It is a large integration device that is designed to deal with the transmission of sequential data. It stands in the middle between systems that handle data in a parallel structure and those that process it in an unusual sequential structure. UART has a slower data transfer rate than UART. No approaching clock signal is associated with the data, so the recipient must know the transmitter's baud rate before gathering. The microcontroller generates the data clock in UART, which is synchronized with the data stream via a start-bit transition.</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Features of the UART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There are various features of the </a:t>
            </a:r>
            <a:r>
              <a:rPr b="1" i="1" lang="en-IN">
                <a:solidFill>
                  <a:srgbClr val="333333"/>
                </a:solidFill>
                <a:latin typeface="Inter"/>
                <a:ea typeface="Inter"/>
                <a:cs typeface="Inter"/>
                <a:sym typeface="Inter"/>
              </a:rPr>
              <a:t>UART</a:t>
            </a:r>
            <a:r>
              <a:rPr b="0" i="0" lang="en-IN">
                <a:solidFill>
                  <a:srgbClr val="333333"/>
                </a:solidFill>
                <a:latin typeface="Inter"/>
                <a:ea typeface="Inter"/>
                <a:cs typeface="Inter"/>
                <a:sym typeface="Inter"/>
              </a:rPr>
              <a:t>. Some main features of the UART are as follows: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generates a clock internally and synchronizes the data stream with it via the start-bit transition.</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start and stop bits are utilized to detect errors between data words and parity bits.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In these devices, the receiver is also informed of the transmitter's baud rate before initiating communication.</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RS232 is another name for UART.</a:t>
            </a:r>
            <a:endParaRPr/>
          </a:p>
          <a:p>
            <a:pPr indent="0" lvl="0" marL="0" rtl="0" algn="l">
              <a:spcBef>
                <a:spcPts val="0"/>
              </a:spcBef>
              <a:spcAft>
                <a:spcPts val="0"/>
              </a:spcAft>
              <a:buNone/>
            </a:pPr>
            <a:r>
              <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21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I2C Protocol</a:t>
            </a:r>
            <a:br>
              <a:rPr b="0" i="0" lang="en-IN">
                <a:solidFill>
                  <a:srgbClr val="610B38"/>
                </a:solidFill>
                <a:latin typeface="Arial"/>
                <a:ea typeface="Arial"/>
                <a:cs typeface="Arial"/>
                <a:sym typeface="Arial"/>
              </a:rPr>
            </a:br>
            <a:br>
              <a:rPr lang="en-IN"/>
            </a:br>
            <a:endParaRPr/>
          </a:p>
        </p:txBody>
      </p:sp>
      <p:sp>
        <p:nvSpPr>
          <p:cNvPr id="1428" name="Google Shape;1428;p212"/>
          <p:cNvSpPr txBox="1"/>
          <p:nvPr>
            <p:ph idx="1" type="body"/>
          </p:nvPr>
        </p:nvSpPr>
        <p:spPr>
          <a:xfrm>
            <a:off x="223179" y="6858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I2C stands for the inter integrated controller. The I2C protocol is a serial communication protocol that is used to connect low-speed devices. For example, </a:t>
            </a:r>
            <a:r>
              <a:rPr b="1" i="0" lang="en-IN">
                <a:solidFill>
                  <a:srgbClr val="333333"/>
                </a:solidFill>
                <a:latin typeface="Inter"/>
                <a:ea typeface="Inter"/>
                <a:cs typeface="Inter"/>
                <a:sym typeface="Inter"/>
              </a:rPr>
              <a:t>EEPROMs, microcontrollers, A/D and D/A converters,</a:t>
            </a:r>
            <a:r>
              <a:rPr b="0" i="0" lang="en-IN">
                <a:solidFill>
                  <a:srgbClr val="333333"/>
                </a:solidFill>
                <a:latin typeface="Inter"/>
                <a:ea typeface="Inter"/>
                <a:cs typeface="Inter"/>
                <a:sym typeface="Inter"/>
              </a:rPr>
              <a:t> and </a:t>
            </a:r>
            <a:r>
              <a:rPr b="1" i="0" lang="en-IN">
                <a:solidFill>
                  <a:srgbClr val="333333"/>
                </a:solidFill>
                <a:latin typeface="Inter"/>
                <a:ea typeface="Inter"/>
                <a:cs typeface="Inter"/>
                <a:sym typeface="Inter"/>
              </a:rPr>
              <a:t>input/output interfaces</a:t>
            </a:r>
            <a:r>
              <a:rPr b="0" i="0" lang="en-IN">
                <a:solidFill>
                  <a:srgbClr val="333333"/>
                </a:solidFill>
                <a:latin typeface="Inter"/>
                <a:ea typeface="Inter"/>
                <a:cs typeface="Inter"/>
                <a:sym typeface="Inter"/>
              </a:rPr>
              <a:t>. It was developed by </a:t>
            </a:r>
            <a:r>
              <a:rPr b="1" i="0" lang="en-IN">
                <a:solidFill>
                  <a:srgbClr val="333333"/>
                </a:solidFill>
                <a:latin typeface="Inter"/>
                <a:ea typeface="Inter"/>
                <a:cs typeface="Inter"/>
                <a:sym typeface="Inter"/>
              </a:rPr>
              <a:t>Philips semiconductor</a:t>
            </a:r>
            <a:r>
              <a:rPr b="0" i="0" lang="en-IN">
                <a:solidFill>
                  <a:srgbClr val="333333"/>
                </a:solidFill>
                <a:latin typeface="Inter"/>
                <a:ea typeface="Inter"/>
                <a:cs typeface="Inter"/>
                <a:sym typeface="Inter"/>
              </a:rPr>
              <a:t> in </a:t>
            </a:r>
            <a:r>
              <a:rPr b="1" i="0" lang="en-IN">
                <a:solidFill>
                  <a:srgbClr val="333333"/>
                </a:solidFill>
                <a:latin typeface="Inter"/>
                <a:ea typeface="Inter"/>
                <a:cs typeface="Inter"/>
                <a:sym typeface="Inter"/>
              </a:rPr>
              <a:t>1980</a:t>
            </a:r>
            <a:r>
              <a:rPr b="0" i="0" lang="en-IN">
                <a:solidFill>
                  <a:srgbClr val="333333"/>
                </a:solidFill>
                <a:latin typeface="Inter"/>
                <a:ea typeface="Inter"/>
                <a:cs typeface="Inter"/>
                <a:sym typeface="Inter"/>
              </a:rPr>
              <a:t> for inter-chip communication. Almost all major IC manufacturers now use it. It is a master-slave communication in which you can connect and control multiple slaves from a single master. In this, each slave device has a particular address. It supports various data rates according to versions ranging from 100 Kbps, 400 Kbps, 1 Mbps to 3.4 Mbps. It is synchronous communication like SPI.</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I2C interface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I2C protocol uses only two cables for the communication in which one cable is used for the data (SDA), and another cable is used for clock (SCL). Both cables are required to pull up with a resistor for + Vdd. It can be used to link two I2C buses with different voltages.</a:t>
            </a:r>
            <a:endParaRPr/>
          </a:p>
          <a:p>
            <a:pPr indent="0" lvl="0" marL="0" rtl="0" algn="l">
              <a:spcBef>
                <a:spcPts val="0"/>
              </a:spcBef>
              <a:spcAft>
                <a:spcPts val="0"/>
              </a:spcAft>
              <a:buNone/>
            </a:pPr>
            <a:r>
              <a:t/>
            </a:r>
            <a:endParaRPr/>
          </a:p>
        </p:txBody>
      </p:sp>
      <p:pic>
        <p:nvPicPr>
          <p:cNvPr descr="I2P Protocol" id="1429" name="Google Shape;1429;p212"/>
          <p:cNvPicPr preferRelativeResize="0"/>
          <p:nvPr/>
        </p:nvPicPr>
        <p:blipFill rotWithShape="1">
          <a:blip r:embed="rId3">
            <a:alphaModFix/>
          </a:blip>
          <a:srcRect b="0" l="0" r="0" t="0"/>
          <a:stretch/>
        </p:blipFill>
        <p:spPr>
          <a:xfrm>
            <a:off x="3429000" y="4787900"/>
            <a:ext cx="4762500" cy="21336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21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435" name="Google Shape;1435;p213"/>
          <p:cNvSpPr txBox="1"/>
          <p:nvPr>
            <p:ph idx="1" type="body"/>
          </p:nvPr>
        </p:nvSpPr>
        <p:spPr>
          <a:xfrm>
            <a:off x="223179" y="339073"/>
            <a:ext cx="8660765" cy="581697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Applications of I2C</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the best choice for those applications that require less costly and easy implementation rather than high-speed.</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Reading certain memory ICs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Accessing DACs and ADCs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Transmitting and controlling user-directed actions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Reading hardware sensors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Communicating with multiple micro-controller</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t/>
            </a:r>
            <a:endParaRPr>
              <a:solidFill>
                <a:srgbClr val="000000"/>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Advantages of I2C</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There are the following advantages: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provides flexible data transmission rates.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provides long-distance communication than SPI.</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Each device on the bus is controlled independently.</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increases the complexity of firmware or low-level hardware.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This protocol imposes overhead that also reduces throughput.</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This protocol requires only two cables.</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can accommodate several master interactions through arbitration and collision detection.</a:t>
            </a:r>
            <a:endParaRPr/>
          </a:p>
          <a:p>
            <a:pPr indent="0" lvl="0" marL="0" rtl="0" algn="l">
              <a:spcBef>
                <a:spcPts val="0"/>
              </a:spcBef>
              <a:spcAft>
                <a:spcPts val="0"/>
              </a:spcAft>
              <a:buNone/>
            </a:pPr>
            <a:r>
              <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p21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441" name="Google Shape;1441;p214"/>
          <p:cNvSpPr txBox="1"/>
          <p:nvPr>
            <p:ph idx="1" type="body"/>
          </p:nvPr>
        </p:nvSpPr>
        <p:spPr>
          <a:xfrm>
            <a:off x="220860" y="1524000"/>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Disadvantages of I2C</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The complexity of hardware increases when no. of master/slave devices are high in the circuit.</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provides a half-duplex mode for communication.</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It is managed by the stack.</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Many devices have multiple addresses stored, which can cause conflicts.</a:t>
            </a:r>
            <a:endParaRPr/>
          </a:p>
          <a:p>
            <a:pPr indent="0" lvl="0" marL="0" rtl="0" algn="l">
              <a:spcBef>
                <a:spcPts val="0"/>
              </a:spcBef>
              <a:spcAft>
                <a:spcPts val="0"/>
              </a:spcAft>
              <a:buNone/>
            </a:pPr>
            <a:r>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5" name="Shape 1445"/>
        <p:cNvGrpSpPr/>
        <p:nvPr/>
      </p:nvGrpSpPr>
      <p:grpSpPr>
        <a:xfrm>
          <a:off x="0" y="0"/>
          <a:ext cx="0" cy="0"/>
          <a:chOff x="0" y="0"/>
          <a:chExt cx="0" cy="0"/>
        </a:xfrm>
      </p:grpSpPr>
      <p:sp>
        <p:nvSpPr>
          <p:cNvPr id="1446" name="Google Shape;1446;p21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Tinkercad Tasks</a:t>
            </a:r>
            <a:endParaRPr/>
          </a:p>
        </p:txBody>
      </p:sp>
      <p:sp>
        <p:nvSpPr>
          <p:cNvPr id="1447" name="Google Shape;1447;p215"/>
          <p:cNvSpPr txBox="1"/>
          <p:nvPr>
            <p:ph idx="1" type="body"/>
          </p:nvPr>
        </p:nvSpPr>
        <p:spPr>
          <a:xfrm>
            <a:off x="483235" y="1219200"/>
            <a:ext cx="8660700" cy="4873500"/>
          </a:xfrm>
          <a:prstGeom prst="rect">
            <a:avLst/>
          </a:prstGeom>
          <a:noFill/>
          <a:ln>
            <a:noFill/>
          </a:ln>
        </p:spPr>
        <p:txBody>
          <a:bodyPr anchorCtr="0" anchor="t" bIns="0" lIns="0" spcFirstLastPara="1" rIns="0" wrap="square" tIns="0">
            <a:spAutoFit/>
          </a:bodyPr>
          <a:lstStyle/>
          <a:p>
            <a:pPr indent="-330200" lvl="0" marL="457200" rtl="0" algn="l">
              <a:spcBef>
                <a:spcPts val="0"/>
              </a:spcBef>
              <a:spcAft>
                <a:spcPts val="0"/>
              </a:spcAft>
              <a:buSzPts val="1600"/>
              <a:buAutoNum type="arabicPeriod"/>
            </a:pPr>
            <a:r>
              <a:rPr lang="en-IN" sz="1600"/>
              <a:t>Make led blink.</a:t>
            </a:r>
            <a:endParaRPr sz="2000"/>
          </a:p>
          <a:p>
            <a:pPr indent="-330200" lvl="0" marL="457200" rtl="0" algn="l">
              <a:spcBef>
                <a:spcPts val="0"/>
              </a:spcBef>
              <a:spcAft>
                <a:spcPts val="0"/>
              </a:spcAft>
              <a:buSzPts val="1600"/>
              <a:buAutoNum type="arabicPeriod"/>
            </a:pPr>
            <a:r>
              <a:rPr lang="en-IN" sz="1600"/>
              <a:t>Make Diwali pattern lights with led.</a:t>
            </a:r>
            <a:endParaRPr sz="2000"/>
          </a:p>
          <a:p>
            <a:pPr indent="-330200" lvl="0" marL="457200" rtl="0" algn="l">
              <a:spcBef>
                <a:spcPts val="0"/>
              </a:spcBef>
              <a:spcAft>
                <a:spcPts val="0"/>
              </a:spcAft>
              <a:buSzPts val="1600"/>
              <a:buAutoNum type="arabicPeriod"/>
            </a:pPr>
            <a:r>
              <a:rPr lang="en-IN" sz="1600"/>
              <a:t>How to control brightness of the led.</a:t>
            </a:r>
            <a:endParaRPr sz="2000"/>
          </a:p>
          <a:p>
            <a:pPr indent="-330200" lvl="0" marL="457200" rtl="0" algn="l">
              <a:spcBef>
                <a:spcPts val="0"/>
              </a:spcBef>
              <a:spcAft>
                <a:spcPts val="0"/>
              </a:spcAft>
              <a:buSzPts val="1600"/>
              <a:buAutoNum type="arabicPeriod"/>
            </a:pPr>
            <a:r>
              <a:rPr lang="en-IN" sz="1600"/>
              <a:t>Print </a:t>
            </a:r>
            <a:r>
              <a:rPr lang="en-IN" sz="1600">
                <a:latin typeface="Arial"/>
                <a:ea typeface="Arial"/>
                <a:cs typeface="Arial"/>
                <a:sym typeface="Arial"/>
              </a:rPr>
              <a:t>and </a:t>
            </a:r>
            <a:r>
              <a:rPr lang="en-IN" sz="1600"/>
              <a:t>0 to 9 on Seven segment display.</a:t>
            </a:r>
            <a:endParaRPr sz="2000"/>
          </a:p>
          <a:p>
            <a:pPr indent="-330200" lvl="0" marL="457200" rtl="0" algn="l">
              <a:spcBef>
                <a:spcPts val="0"/>
              </a:spcBef>
              <a:spcAft>
                <a:spcPts val="0"/>
              </a:spcAft>
              <a:buSzPts val="1600"/>
              <a:buAutoNum type="arabicPeriod"/>
            </a:pPr>
            <a:r>
              <a:rPr lang="en-IN" sz="1600"/>
              <a:t>Print hello world on lcd.</a:t>
            </a:r>
            <a:endParaRPr/>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Interface DC geared motor with Arduino via motor driver chi</a:t>
            </a:r>
            <a:r>
              <a:rPr lang="en-IN" sz="1400">
                <a:latin typeface="Arial"/>
                <a:ea typeface="Arial"/>
                <a:cs typeface="Arial"/>
                <a:sym typeface="Arial"/>
              </a:rPr>
              <a:t>p</a:t>
            </a:r>
            <a:endParaRPr sz="1400"/>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Write a program to control clockwise and anticlockwise movement of motor.</a:t>
            </a:r>
            <a:endParaRPr sz="1400"/>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Interface DHT11 with Arduino and write a program to print its output on Serial monitor.</a:t>
            </a:r>
            <a:endParaRPr sz="1400"/>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Write a program to turn on LED when room temperature is above 30 degrees and turn it off otherwise.</a:t>
            </a:r>
            <a:endParaRPr/>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I</a:t>
            </a:r>
            <a:r>
              <a:rPr lang="en-IN" sz="1400">
                <a:latin typeface="Arial"/>
                <a:ea typeface="Arial"/>
                <a:cs typeface="Arial"/>
                <a:sym typeface="Arial"/>
              </a:rPr>
              <a:t>nterface Ultrasonic sensor with Arduino and write a program to print its output on Serial monitor.</a:t>
            </a:r>
            <a:endParaRPr sz="1400"/>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Write a program to turn on BUZZER when distance measured by ultrasonic from the obstacle is less than 30 cm and turn it off otherwise.</a:t>
            </a:r>
            <a:endParaRPr sz="1400"/>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Interface IR(Infrared) sensor with Arduino and write a program to print its output on Serial monitor.</a:t>
            </a:r>
            <a:endParaRPr/>
          </a:p>
          <a:p>
            <a:pPr indent="-317500" lvl="0" marL="457200" rtl="0" algn="l">
              <a:spcBef>
                <a:spcPts val="0"/>
              </a:spcBef>
              <a:spcAft>
                <a:spcPts val="0"/>
              </a:spcAft>
              <a:buSzPts val="1400"/>
              <a:buFont typeface="Arial"/>
              <a:buAutoNum type="arabicPeriod"/>
            </a:pPr>
            <a:r>
              <a:rPr lang="en-IN" sz="1400">
                <a:latin typeface="Arial"/>
                <a:ea typeface="Arial"/>
                <a:cs typeface="Arial"/>
                <a:sym typeface="Arial"/>
              </a:rPr>
              <a:t>Write a program to turn on buzzer when IR sensor detects an obstacle and turn buzzer off when no obstacle is detected.</a:t>
            </a:r>
            <a:endParaRPr sz="1400">
              <a:latin typeface="Calibri"/>
              <a:ea typeface="Calibri"/>
              <a:cs typeface="Calibri"/>
              <a:sym typeface="Calibri"/>
            </a:endParaRPr>
          </a:p>
          <a:p>
            <a:pPr indent="0" lvl="0" marL="0" rtl="0" algn="l">
              <a:lnSpc>
                <a:spcPct val="107000"/>
              </a:lnSpc>
              <a:spcBef>
                <a:spcPts val="1000"/>
              </a:spcBef>
              <a:spcAft>
                <a:spcPts val="0"/>
              </a:spcAft>
              <a:buNone/>
            </a:pPr>
            <a:r>
              <a:rPr lang="en-IN"/>
              <a:t> </a:t>
            </a:r>
            <a:endParaRPr/>
          </a:p>
          <a:p>
            <a:pPr indent="0" lvl="0" marL="0" rtl="0" algn="l">
              <a:lnSpc>
                <a:spcPct val="107000"/>
              </a:lnSpc>
              <a:spcBef>
                <a:spcPts val="1000"/>
              </a:spcBef>
              <a:spcAft>
                <a:spcPts val="0"/>
              </a:spcAft>
              <a:buNone/>
            </a:pPr>
            <a:r>
              <a:rPr lang="en-IN"/>
              <a:t>Serial communication protocols:- ADC,DAC,I2C,UART,SPI,RS485,DMA,ETHERNET,SD/eMMC,SDIO,UFS</a:t>
            </a:r>
            <a:endParaRPr/>
          </a:p>
          <a:p>
            <a:pPr indent="-228600" lvl="0" marL="342900" rtl="0" algn="l">
              <a:spcBef>
                <a:spcPts val="500"/>
              </a:spcBef>
              <a:spcAft>
                <a:spcPts val="0"/>
              </a:spcAft>
              <a:buClr>
                <a:schemeClr val="dk1"/>
              </a:buClr>
              <a:buSzPts val="1800"/>
              <a:buFont typeface="Calibri"/>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Types of Microcontroller on the basis of Architect</a:t>
            </a:r>
            <a:br>
              <a:rPr b="0" i="0" lang="en-IN">
                <a:solidFill>
                  <a:srgbClr val="610B38"/>
                </a:solidFill>
                <a:latin typeface="Arial"/>
                <a:ea typeface="Arial"/>
                <a:cs typeface="Arial"/>
                <a:sym typeface="Arial"/>
              </a:rPr>
            </a:br>
            <a:endParaRPr/>
          </a:p>
        </p:txBody>
      </p:sp>
      <p:sp>
        <p:nvSpPr>
          <p:cNvPr id="191" name="Google Shape;191;p22"/>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Types Of MicroController" id="192" name="Google Shape;192;p22"/>
          <p:cNvPicPr preferRelativeResize="0"/>
          <p:nvPr/>
        </p:nvPicPr>
        <p:blipFill rotWithShape="1">
          <a:blip r:embed="rId3">
            <a:alphaModFix/>
          </a:blip>
          <a:srcRect b="0" l="0" r="0" t="0"/>
          <a:stretch/>
        </p:blipFill>
        <p:spPr>
          <a:xfrm>
            <a:off x="2543175" y="2133600"/>
            <a:ext cx="4057650" cy="2590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198" name="Google Shape;198;p23"/>
          <p:cNvSpPr txBox="1"/>
          <p:nvPr>
            <p:ph idx="1" type="body"/>
          </p:nvPr>
        </p:nvSpPr>
        <p:spPr>
          <a:xfrm>
            <a:off x="223179" y="762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1) </a:t>
            </a:r>
            <a:r>
              <a:rPr b="1" i="0" lang="en-IN">
                <a:solidFill>
                  <a:srgbClr val="333333"/>
                </a:solidFill>
                <a:latin typeface="Inter"/>
                <a:ea typeface="Inter"/>
                <a:cs typeface="Inter"/>
                <a:sym typeface="Inter"/>
              </a:rPr>
              <a:t>Havard Architecture</a:t>
            </a:r>
            <a:r>
              <a:rPr b="0" i="0" lang="en-IN">
                <a:solidFill>
                  <a:srgbClr val="333333"/>
                </a:solidFill>
                <a:latin typeface="Inter"/>
                <a:ea typeface="Inter"/>
                <a:cs typeface="Inter"/>
                <a:sym typeface="Inter"/>
              </a:rPr>
              <a:t>: In Havard architecture separate storage and signal buses are provided for different set of instructions and data. This architecture has the entire data storage within the CPU and there is no access available for instruction storage as data.</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This architecture provides simultaneous access to an instructions and data stored inside internal buses of microcontroller.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block diagram of Havard Architecture:</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l">
              <a:spcBef>
                <a:spcPts val="0"/>
              </a:spcBef>
              <a:spcAft>
                <a:spcPts val="0"/>
              </a:spcAft>
              <a:buNone/>
            </a:pPr>
            <a:r>
              <a:t/>
            </a:r>
            <a:endParaRPr/>
          </a:p>
        </p:txBody>
      </p:sp>
      <p:pic>
        <p:nvPicPr>
          <p:cNvPr descr="Types Of MicroController" id="199" name="Google Shape;199;p23"/>
          <p:cNvPicPr preferRelativeResize="0"/>
          <p:nvPr/>
        </p:nvPicPr>
        <p:blipFill rotWithShape="1">
          <a:blip r:embed="rId3">
            <a:alphaModFix/>
          </a:blip>
          <a:srcRect b="0" l="0" r="0" t="0"/>
          <a:stretch/>
        </p:blipFill>
        <p:spPr>
          <a:xfrm>
            <a:off x="0" y="2152412"/>
            <a:ext cx="7105650" cy="3867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205" name="Google Shape;205;p24"/>
          <p:cNvSpPr txBox="1"/>
          <p:nvPr>
            <p:ph idx="1" type="body"/>
          </p:nvPr>
        </p:nvSpPr>
        <p:spPr>
          <a:xfrm>
            <a:off x="220860" y="1524000"/>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2) </a:t>
            </a:r>
            <a:r>
              <a:rPr b="1" i="0" lang="en-IN">
                <a:solidFill>
                  <a:srgbClr val="333333"/>
                </a:solidFill>
                <a:latin typeface="Inter"/>
                <a:ea typeface="Inter"/>
                <a:cs typeface="Inter"/>
                <a:sym typeface="Inter"/>
              </a:rPr>
              <a:t>Von Neumann Architecture</a:t>
            </a:r>
            <a:r>
              <a:rPr b="0" i="0" lang="en-IN">
                <a:solidFill>
                  <a:srgbClr val="333333"/>
                </a:solidFill>
                <a:latin typeface="Inter"/>
                <a:ea typeface="Inter"/>
                <a:cs typeface="Inter"/>
                <a:sym typeface="Inter"/>
              </a:rPr>
              <a:t>: This architecture of microcontroller was proposed by scientist John Von Neumann. In this architecture for both instruction and data a single data path or bus is present.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Therefore the CPU performs a single operation at a time. It either performs Read/Write operation on data, or fetches a set of instruction from memory. Hence instruction fetch and a data transfer operation cannot occur simultaneously by using a common bus.</a:t>
            </a:r>
            <a:endParaRPr/>
          </a:p>
          <a:p>
            <a:pPr indent="0" lvl="0" marL="0" rtl="0" algn="l">
              <a:spcBef>
                <a:spcPts val="0"/>
              </a:spcBef>
              <a:spcAft>
                <a:spcPts val="0"/>
              </a:spcAft>
              <a:buNone/>
            </a:pPr>
            <a:r>
              <a:t/>
            </a:r>
            <a:endParaRPr/>
          </a:p>
        </p:txBody>
      </p:sp>
      <p:pic>
        <p:nvPicPr>
          <p:cNvPr descr="Types Of MicroController" id="206" name="Google Shape;206;p24"/>
          <p:cNvPicPr preferRelativeResize="0"/>
          <p:nvPr/>
        </p:nvPicPr>
        <p:blipFill rotWithShape="1">
          <a:blip r:embed="rId3">
            <a:alphaModFix/>
          </a:blip>
          <a:srcRect b="0" l="0" r="0" t="0"/>
          <a:stretch/>
        </p:blipFill>
        <p:spPr>
          <a:xfrm>
            <a:off x="1752600" y="3667523"/>
            <a:ext cx="5257800"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5"/>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Types of Microcontroller on the basis of Service Provider</a:t>
            </a:r>
            <a:br>
              <a:rPr b="0" i="0" lang="en-IN">
                <a:solidFill>
                  <a:srgbClr val="610B38"/>
                </a:solidFill>
                <a:latin typeface="Arial"/>
                <a:ea typeface="Arial"/>
                <a:cs typeface="Arial"/>
                <a:sym typeface="Arial"/>
              </a:rPr>
            </a:br>
            <a:endParaRPr/>
          </a:p>
        </p:txBody>
      </p:sp>
      <p:sp>
        <p:nvSpPr>
          <p:cNvPr id="212" name="Google Shape;212;p25"/>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Types Of MicroController" id="213" name="Google Shape;213;p25"/>
          <p:cNvPicPr preferRelativeResize="0"/>
          <p:nvPr/>
        </p:nvPicPr>
        <p:blipFill rotWithShape="1">
          <a:blip r:embed="rId3">
            <a:alphaModFix/>
          </a:blip>
          <a:srcRect b="0" l="0" r="0" t="0"/>
          <a:stretch/>
        </p:blipFill>
        <p:spPr>
          <a:xfrm>
            <a:off x="2171700" y="2643188"/>
            <a:ext cx="4800600" cy="1571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219" name="Google Shape;219;p26"/>
          <p:cNvSpPr txBox="1"/>
          <p:nvPr>
            <p:ph idx="1" type="body"/>
          </p:nvPr>
        </p:nvSpPr>
        <p:spPr>
          <a:xfrm>
            <a:off x="220860" y="1524000"/>
            <a:ext cx="8660765" cy="443198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1) </a:t>
            </a:r>
            <a:r>
              <a:rPr b="1" i="0" lang="en-IN">
                <a:solidFill>
                  <a:srgbClr val="333333"/>
                </a:solidFill>
                <a:latin typeface="Inter"/>
                <a:ea typeface="Inter"/>
                <a:cs typeface="Inter"/>
                <a:sym typeface="Inter"/>
              </a:rPr>
              <a:t>AVR</a:t>
            </a:r>
            <a:r>
              <a:rPr b="0" i="0" lang="en-IN">
                <a:solidFill>
                  <a:srgbClr val="333333"/>
                </a:solidFill>
                <a:latin typeface="Inter"/>
                <a:ea typeface="Inter"/>
                <a:cs typeface="Inter"/>
                <a:sym typeface="Inter"/>
              </a:rPr>
              <a:t>: AVR microcontroller is developed by Atmel service provider, AVR architecture is based on the Harvard architecture. It is based on Reduced Instruction Set Computers(RISC). AVR is not an acronym it is just a name given to the RISC architecture based microcontroller.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2) </a:t>
            </a:r>
            <a:r>
              <a:rPr b="1" i="0" lang="en-IN">
                <a:solidFill>
                  <a:srgbClr val="333333"/>
                </a:solidFill>
                <a:latin typeface="Inter"/>
                <a:ea typeface="Inter"/>
                <a:cs typeface="Inter"/>
                <a:sym typeface="Inter"/>
              </a:rPr>
              <a:t>PIC</a:t>
            </a:r>
            <a:r>
              <a:rPr b="0" i="0" lang="en-IN">
                <a:solidFill>
                  <a:srgbClr val="333333"/>
                </a:solidFill>
                <a:latin typeface="Inter"/>
                <a:ea typeface="Inter"/>
                <a:cs typeface="Inter"/>
                <a:sym typeface="Inter"/>
              </a:rPr>
              <a:t>: PIC microcontroller is also a Harvard architecture based controller. PIC is an acronym stands for "Peripheral Interface Controller". This type of microcontroller supports programming in C, Assembly and BASIC C.</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3) </a:t>
            </a:r>
            <a:r>
              <a:rPr b="1" i="0" lang="en-IN">
                <a:solidFill>
                  <a:srgbClr val="333333"/>
                </a:solidFill>
                <a:latin typeface="Inter"/>
                <a:ea typeface="Inter"/>
                <a:cs typeface="Inter"/>
                <a:sym typeface="Inter"/>
              </a:rPr>
              <a:t>Hitachi</a:t>
            </a:r>
            <a:r>
              <a:rPr b="0" i="0" lang="en-IN">
                <a:solidFill>
                  <a:srgbClr val="333333"/>
                </a:solidFill>
                <a:latin typeface="Inter"/>
                <a:ea typeface="Inter"/>
                <a:cs typeface="Inter"/>
                <a:sym typeface="Inter"/>
              </a:rPr>
              <a:t>: Hitachi microcontroller belongs to H8 family of the controller. H8 is name used in large family of 8-bit, 16-bit and 32-bit microcontroller developed by Renesas Technology, founded in an early 1990s within Hitachi semiconductors.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4) </a:t>
            </a:r>
            <a:r>
              <a:rPr b="1" i="0" lang="en-IN">
                <a:solidFill>
                  <a:srgbClr val="333333"/>
                </a:solidFill>
                <a:latin typeface="Inter"/>
                <a:ea typeface="Inter"/>
                <a:cs typeface="Inter"/>
                <a:sym typeface="Inter"/>
              </a:rPr>
              <a:t>Motorola</a:t>
            </a:r>
            <a:r>
              <a:rPr b="0" i="0" lang="en-IN">
                <a:solidFill>
                  <a:srgbClr val="333333"/>
                </a:solidFill>
                <a:latin typeface="Inter"/>
                <a:ea typeface="Inter"/>
                <a:cs typeface="Inter"/>
                <a:sym typeface="Inter"/>
              </a:rPr>
              <a:t>: Motorola microcontroller is highly integrated microcontroller that is used for high-performance data manipulation operation. This microcontroller unit uses a System Integration Module (SIM), Time Processing Unit (TPU) and Queued Serial Module(QSM).</a:t>
            </a:r>
            <a:endParaRPr/>
          </a:p>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Tools and Peripherals</a:t>
            </a:r>
            <a:br>
              <a:rPr b="0" i="0" lang="en-IN">
                <a:solidFill>
                  <a:srgbClr val="610B38"/>
                </a:solidFill>
                <a:latin typeface="Arial"/>
                <a:ea typeface="Arial"/>
                <a:cs typeface="Arial"/>
                <a:sym typeface="Arial"/>
              </a:rPr>
            </a:br>
            <a:endParaRPr/>
          </a:p>
        </p:txBody>
      </p:sp>
      <p:sp>
        <p:nvSpPr>
          <p:cNvPr id="225" name="Google Shape;225;p27"/>
          <p:cNvSpPr txBox="1"/>
          <p:nvPr>
            <p:ph idx="1" type="body"/>
          </p:nvPr>
        </p:nvSpPr>
        <p:spPr>
          <a:xfrm>
            <a:off x="220860" y="1524000"/>
            <a:ext cx="8660765" cy="495520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sz="1400">
                <a:solidFill>
                  <a:srgbClr val="610B38"/>
                </a:solidFill>
                <a:latin typeface="Arial"/>
                <a:ea typeface="Arial"/>
                <a:cs typeface="Arial"/>
                <a:sym typeface="Arial"/>
              </a:rPr>
              <a:t>Compilers and Assemblers</a:t>
            </a: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Compiler:</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Compiler is used for converting the source code from a high-level programming language to a low-level programming language. It converts the code written in high level programming language into assembly or machine code. The main reason for conversion is to develop an executable program.</a:t>
            </a: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Let's see the operations performed by compiler are:</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Code generation</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Code optimization</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Parsing</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Syntax direct translation</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Preprocessing</a:t>
            </a: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Cross-Compiler:</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If a program compiled is run on a computer having different operating system and hardware configuration than the computer system on which a compiler compiled the program, that compiler is known as cross-compiler.</a:t>
            </a: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Decompiler:</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A tool used for translating a program from a low-level language to high-level language is called a decompiler. It is used for conversion of assembly or machine code to high-level programming language.</a:t>
            </a: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Assembler:</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Assembler is embedded system tool used for translating a computer instruction written in assembly language into a pattern of bits which is used by the computer processor for performing its basic operations. Assembler creates an object code by translating assembly language instruction into set of mnemonics for representing each low-level machine operation.</a:t>
            </a:r>
            <a:endParaRPr/>
          </a:p>
          <a:p>
            <a:pPr indent="0" lvl="0" marL="0" rtl="0" algn="l">
              <a:spcBef>
                <a:spcPts val="0"/>
              </a:spcBef>
              <a:spcAft>
                <a:spcPts val="0"/>
              </a:spcAft>
              <a:buNone/>
            </a:pPr>
            <a:r>
              <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Tools and Peripherals</a:t>
            </a:r>
            <a:endParaRPr/>
          </a:p>
        </p:txBody>
      </p:sp>
      <p:sp>
        <p:nvSpPr>
          <p:cNvPr id="231" name="Google Shape;231;p28"/>
          <p:cNvSpPr txBox="1"/>
          <p:nvPr>
            <p:ph idx="1" type="body"/>
          </p:nvPr>
        </p:nvSpPr>
        <p:spPr>
          <a:xfrm>
            <a:off x="220860" y="1524000"/>
            <a:ext cx="8660765" cy="473975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sz="1400">
                <a:solidFill>
                  <a:srgbClr val="333333"/>
                </a:solidFill>
                <a:latin typeface="Inter"/>
                <a:ea typeface="Inter"/>
                <a:cs typeface="Inter"/>
                <a:sym typeface="Inter"/>
              </a:rPr>
              <a:t>Debugging is a tool used for reducing the number of error or bugs inside a computer program or an assembled electronic hardware.</a:t>
            </a: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Debugging of a compact subsystem is difficult because a small change in one subsystem can create bugs in another system. The debugging used inside embedded system differs in terms of their development time and debugging features.</a:t>
            </a: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Let's see the different debugging tools used in embedded system are:</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Simulators:</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Simulator is a tool used for simulation of an embedded system. Code tested for microcontroller unit by simulating code on the host computer. Simulator is used for model the behavior of the complete microcontroller in software.</a:t>
            </a:r>
            <a:endParaRPr/>
          </a:p>
          <a:p>
            <a:pPr indent="0" lvl="0" marL="0" rtl="0" algn="just">
              <a:spcBef>
                <a:spcPts val="0"/>
              </a:spcBef>
              <a:spcAft>
                <a:spcPts val="0"/>
              </a:spcAft>
              <a:buNone/>
            </a:pPr>
            <a:r>
              <a:rPr b="1" i="0" lang="en-IN" sz="1400">
                <a:solidFill>
                  <a:srgbClr val="333333"/>
                </a:solidFill>
                <a:latin typeface="Inter"/>
                <a:ea typeface="Inter"/>
                <a:cs typeface="Inter"/>
                <a:sym typeface="Inter"/>
              </a:rPr>
              <a:t>Functions of simulators:</a:t>
            </a:r>
            <a:endParaRPr b="0" i="0" sz="1400">
              <a:solidFill>
                <a:srgbClr val="333333"/>
              </a:solidFill>
              <a:latin typeface="Inter"/>
              <a:ea typeface="Inter"/>
              <a:cs typeface="Inter"/>
              <a:sym typeface="Inter"/>
            </a:endParaRPr>
          </a:p>
          <a:p>
            <a:pPr indent="0" lvl="0" marL="0" rtl="0" algn="just">
              <a:spcBef>
                <a:spcPts val="0"/>
              </a:spcBef>
              <a:spcAft>
                <a:spcPts val="0"/>
              </a:spcAft>
              <a:buNone/>
            </a:pPr>
            <a:r>
              <a:rPr b="0" i="0" lang="en-IN" sz="1400">
                <a:solidFill>
                  <a:srgbClr val="333333"/>
                </a:solidFill>
                <a:latin typeface="Inter"/>
                <a:ea typeface="Inter"/>
                <a:cs typeface="Inter"/>
                <a:sym typeface="Inter"/>
              </a:rPr>
              <a:t>Let's see the functions performed by simulator are:</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defines the processing or processor device family with various version of target system.</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monitors the detailed information of a source code and symbolic arguments as the execution goes for each single step of operation.</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simulates the ports of target system for each single step of execution.</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provides the working status of RAM.</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monitors the response of system and determines the throughput.</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provides the complete meaning of the present command.</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monitors the detailed information of the simulator commands entered from the keyboard or selected from the menu.</a:t>
            </a:r>
            <a:endParaRPr/>
          </a:p>
          <a:p>
            <a:pPr indent="-88900" lvl="0" marL="0" rtl="0" algn="just">
              <a:spcBef>
                <a:spcPts val="0"/>
              </a:spcBef>
              <a:spcAft>
                <a:spcPts val="0"/>
              </a:spcAft>
              <a:buClr>
                <a:srgbClr val="000000"/>
              </a:buClr>
              <a:buSzPts val="1400"/>
              <a:buFont typeface="Arial"/>
              <a:buChar char="•"/>
            </a:pPr>
            <a:r>
              <a:rPr b="0" i="0" lang="en-IN" sz="1400">
                <a:solidFill>
                  <a:srgbClr val="000000"/>
                </a:solidFill>
                <a:latin typeface="Inter"/>
                <a:ea typeface="Inter"/>
                <a:cs typeface="Inter"/>
                <a:sym typeface="Inter"/>
              </a:rPr>
              <a:t>It facilitates synchronization of internal peripherals and delays.</a:t>
            </a:r>
            <a:endParaRPr/>
          </a:p>
          <a:p>
            <a:pPr indent="0" lvl="0" marL="0" rtl="0" algn="l">
              <a:spcBef>
                <a:spcPts val="0"/>
              </a:spcBef>
              <a:spcAft>
                <a:spcPts val="0"/>
              </a:spcAft>
              <a:buNone/>
            </a:pPr>
            <a:r>
              <a:t/>
            </a:r>
            <a:endParaRPr sz="1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type="title"/>
          </p:nvPr>
        </p:nvSpPr>
        <p:spPr>
          <a:xfrm>
            <a:off x="470512" y="9623"/>
            <a:ext cx="8166100" cy="2585323"/>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Debugging Tools in an Embedded System</a:t>
            </a:r>
            <a:br>
              <a:rPr b="0" i="0" lang="en-IN">
                <a:solidFill>
                  <a:srgbClr val="610B38"/>
                </a:solidFill>
                <a:latin typeface="Arial"/>
                <a:ea typeface="Arial"/>
                <a:cs typeface="Arial"/>
                <a:sym typeface="Arial"/>
              </a:rPr>
            </a:br>
            <a:br>
              <a:rPr lang="en-IN"/>
            </a:br>
            <a:endParaRPr/>
          </a:p>
        </p:txBody>
      </p:sp>
      <p:sp>
        <p:nvSpPr>
          <p:cNvPr id="237" name="Google Shape;237;p29"/>
          <p:cNvSpPr txBox="1"/>
          <p:nvPr>
            <p:ph idx="1" type="body"/>
          </p:nvPr>
        </p:nvSpPr>
        <p:spPr>
          <a:xfrm>
            <a:off x="220860" y="1524000"/>
            <a:ext cx="8660765" cy="526297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Microcontroller Starter Kit:</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developing an embedded system based project a complete microcontroller starter kit is required. The major advantage of this kit over simulator is that they work in real-time operating condition. Therefore it allows the easy input/output functional verification. Consider a microcontroller starter kit consists of:-</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Hardware Printed Circuit Board (PCB)</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In-System Programmer (ISP)</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Some embedded system tools like compiler, assembler, linker, etc</a:t>
            </a:r>
            <a:endParaRPr b="0" i="0">
              <a:solidFill>
                <a:srgbClr val="000000"/>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Sometimes, there is a requirement of an Integrated Development Environment (IDE)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above component available in microcontroller starter kit is completely enough and the cheapest option available for developing simple microcontroller projects.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Emulators:</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An emulator is a software program or a hardware kit which emulates the functions of one computer system into another computer system. Emulators have an ability to support closer connection to an authenticity of the digital object.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can also be defined as the ability of a computer program in electronic device to emulate another program or device. It focusing on recreating the original computer environment and helps a user to work on any type of application or operating system.</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9" name="Shape 59"/>
        <p:cNvGrpSpPr/>
        <p:nvPr/>
      </p:nvGrpSpPr>
      <p:grpSpPr>
        <a:xfrm>
          <a:off x="0" y="0"/>
          <a:ext cx="0" cy="0"/>
          <a:chOff x="0" y="0"/>
          <a:chExt cx="0" cy="0"/>
        </a:xfrm>
      </p:grpSpPr>
      <p:pic>
        <p:nvPicPr>
          <p:cNvPr id="60" name="Google Shape;60;p3"/>
          <p:cNvPicPr preferRelativeResize="0"/>
          <p:nvPr/>
        </p:nvPicPr>
        <p:blipFill rotWithShape="1">
          <a:blip r:embed="rId3">
            <a:alphaModFix/>
          </a:blip>
          <a:srcRect b="0" l="0" r="0" t="0"/>
          <a:stretch/>
        </p:blipFill>
        <p:spPr>
          <a:xfrm>
            <a:off x="285750" y="4420195"/>
            <a:ext cx="1937741" cy="1526976"/>
          </a:xfrm>
          <a:prstGeom prst="rect">
            <a:avLst/>
          </a:prstGeom>
          <a:noFill/>
          <a:ln>
            <a:noFill/>
          </a:ln>
        </p:spPr>
      </p:pic>
      <p:pic>
        <p:nvPicPr>
          <p:cNvPr id="61" name="Google Shape;61;p3"/>
          <p:cNvPicPr preferRelativeResize="0"/>
          <p:nvPr/>
        </p:nvPicPr>
        <p:blipFill rotWithShape="1">
          <a:blip r:embed="rId4">
            <a:alphaModFix/>
          </a:blip>
          <a:srcRect b="0" l="0" r="0" t="0"/>
          <a:stretch/>
        </p:blipFill>
        <p:spPr>
          <a:xfrm>
            <a:off x="2661046" y="4830960"/>
            <a:ext cx="1509116" cy="1214437"/>
          </a:xfrm>
          <a:prstGeom prst="rect">
            <a:avLst/>
          </a:prstGeom>
          <a:noFill/>
          <a:ln>
            <a:noFill/>
          </a:ln>
        </p:spPr>
      </p:pic>
      <p:pic>
        <p:nvPicPr>
          <p:cNvPr id="62" name="Google Shape;62;p3"/>
          <p:cNvPicPr preferRelativeResize="0"/>
          <p:nvPr/>
        </p:nvPicPr>
        <p:blipFill rotWithShape="1">
          <a:blip r:embed="rId5">
            <a:alphaModFix/>
          </a:blip>
          <a:srcRect b="0" l="0" r="0" t="0"/>
          <a:stretch/>
        </p:blipFill>
        <p:spPr>
          <a:xfrm>
            <a:off x="4527351" y="4938116"/>
            <a:ext cx="2187773" cy="1071562"/>
          </a:xfrm>
          <a:prstGeom prst="rect">
            <a:avLst/>
          </a:prstGeom>
          <a:noFill/>
          <a:ln>
            <a:noFill/>
          </a:ln>
        </p:spPr>
      </p:pic>
      <p:pic>
        <p:nvPicPr>
          <p:cNvPr id="63" name="Google Shape;63;p3"/>
          <p:cNvPicPr preferRelativeResize="0"/>
          <p:nvPr/>
        </p:nvPicPr>
        <p:blipFill rotWithShape="1">
          <a:blip r:embed="rId6">
            <a:alphaModFix/>
          </a:blip>
          <a:srcRect b="0" l="0" r="0" t="0"/>
          <a:stretch/>
        </p:blipFill>
        <p:spPr>
          <a:xfrm>
            <a:off x="7313414" y="4554141"/>
            <a:ext cx="803671" cy="1732359"/>
          </a:xfrm>
          <a:prstGeom prst="rect">
            <a:avLst/>
          </a:prstGeom>
          <a:noFill/>
          <a:ln>
            <a:noFill/>
          </a:ln>
        </p:spPr>
      </p:pic>
      <p:pic>
        <p:nvPicPr>
          <p:cNvPr id="64" name="Google Shape;64;p3"/>
          <p:cNvPicPr preferRelativeResize="0"/>
          <p:nvPr/>
        </p:nvPicPr>
        <p:blipFill rotWithShape="1">
          <a:blip r:embed="rId7">
            <a:alphaModFix/>
          </a:blip>
          <a:srcRect b="0" l="0" r="0" t="0"/>
          <a:stretch/>
        </p:blipFill>
        <p:spPr>
          <a:xfrm>
            <a:off x="517921" y="2143125"/>
            <a:ext cx="2893218" cy="955476"/>
          </a:xfrm>
          <a:prstGeom prst="rect">
            <a:avLst/>
          </a:prstGeom>
          <a:noFill/>
          <a:ln>
            <a:noFill/>
          </a:ln>
        </p:spPr>
      </p:pic>
      <p:pic>
        <p:nvPicPr>
          <p:cNvPr id="65" name="Google Shape;65;p3"/>
          <p:cNvPicPr preferRelativeResize="0"/>
          <p:nvPr/>
        </p:nvPicPr>
        <p:blipFill rotWithShape="1">
          <a:blip r:embed="rId8">
            <a:alphaModFix/>
          </a:blip>
          <a:srcRect b="0" l="0" r="0" t="0"/>
          <a:stretch/>
        </p:blipFill>
        <p:spPr>
          <a:xfrm>
            <a:off x="3955851" y="1669851"/>
            <a:ext cx="1259085" cy="1794867"/>
          </a:xfrm>
          <a:prstGeom prst="rect">
            <a:avLst/>
          </a:prstGeom>
          <a:noFill/>
          <a:ln>
            <a:noFill/>
          </a:ln>
        </p:spPr>
      </p:pic>
      <p:pic>
        <p:nvPicPr>
          <p:cNvPr id="66" name="Google Shape;66;p3"/>
          <p:cNvPicPr preferRelativeResize="0"/>
          <p:nvPr/>
        </p:nvPicPr>
        <p:blipFill rotWithShape="1">
          <a:blip r:embed="rId9">
            <a:alphaModFix/>
          </a:blip>
          <a:srcRect b="0" l="0" r="0" t="0"/>
          <a:stretch/>
        </p:blipFill>
        <p:spPr>
          <a:xfrm>
            <a:off x="6090046" y="1830585"/>
            <a:ext cx="1919883" cy="1419820"/>
          </a:xfrm>
          <a:prstGeom prst="rect">
            <a:avLst/>
          </a:prstGeom>
          <a:noFill/>
          <a:ln>
            <a:noFill/>
          </a:ln>
        </p:spPr>
      </p:pic>
      <p:pic>
        <p:nvPicPr>
          <p:cNvPr id="67" name="Google Shape;67;p3"/>
          <p:cNvPicPr preferRelativeResize="0"/>
          <p:nvPr/>
        </p:nvPicPr>
        <p:blipFill rotWithShape="1">
          <a:blip r:embed="rId10">
            <a:alphaModFix/>
          </a:blip>
          <a:srcRect b="0" l="0" r="0" t="0"/>
          <a:stretch/>
        </p:blipFill>
        <p:spPr>
          <a:xfrm>
            <a:off x="1518046" y="1348383"/>
            <a:ext cx="7625953" cy="303609"/>
          </a:xfrm>
          <a:prstGeom prst="rect">
            <a:avLst/>
          </a:prstGeom>
          <a:noFill/>
          <a:ln>
            <a:noFill/>
          </a:ln>
        </p:spPr>
      </p:pic>
      <p:sp>
        <p:nvSpPr>
          <p:cNvPr id="68" name="Google Shape;68;p3"/>
          <p:cNvSpPr txBox="1"/>
          <p:nvPr>
            <p:ph type="title"/>
          </p:nvPr>
        </p:nvSpPr>
        <p:spPr>
          <a:xfrm>
            <a:off x="470512" y="9623"/>
            <a:ext cx="8166100" cy="1309846"/>
          </a:xfrm>
          <a:prstGeom prst="rect">
            <a:avLst/>
          </a:prstGeom>
          <a:noFill/>
          <a:ln>
            <a:noFill/>
          </a:ln>
        </p:spPr>
        <p:txBody>
          <a:bodyPr anchorCtr="0" anchor="t" bIns="0" lIns="0" spcFirstLastPara="1" rIns="0" wrap="square" tIns="616900">
            <a:spAutoFit/>
          </a:bodyPr>
          <a:lstStyle/>
          <a:p>
            <a:pPr indent="0" lvl="0" marL="12700" rtl="0" algn="l">
              <a:lnSpc>
                <a:spcPct val="100000"/>
              </a:lnSpc>
              <a:spcBef>
                <a:spcPts val="0"/>
              </a:spcBef>
              <a:spcAft>
                <a:spcPts val="0"/>
              </a:spcAft>
              <a:buNone/>
            </a:pPr>
            <a:r>
              <a:rPr lang="en-IN" sz="4450"/>
              <a:t>What is	an	embedded	system</a:t>
            </a:r>
            <a:endParaRPr sz="4450"/>
          </a:p>
        </p:txBody>
      </p:sp>
      <p:sp>
        <p:nvSpPr>
          <p:cNvPr id="69" name="Google Shape;69;p3"/>
          <p:cNvSpPr txBox="1"/>
          <p:nvPr/>
        </p:nvSpPr>
        <p:spPr>
          <a:xfrm>
            <a:off x="508854" y="6221603"/>
            <a:ext cx="1595755" cy="424180"/>
          </a:xfrm>
          <a:prstGeom prst="rect">
            <a:avLst/>
          </a:prstGeom>
          <a:noFill/>
          <a:ln>
            <a:noFill/>
          </a:ln>
        </p:spPr>
        <p:txBody>
          <a:bodyPr anchorCtr="0" anchor="t" bIns="0" lIns="0" spcFirstLastPara="1" rIns="0" wrap="square" tIns="0">
            <a:spAutoFit/>
          </a:bodyPr>
          <a:lstStyle/>
          <a:p>
            <a:pPr indent="0" lvl="0" marL="20320" rtl="0" algn="l">
              <a:lnSpc>
                <a:spcPct val="100000"/>
              </a:lnSpc>
              <a:spcBef>
                <a:spcPts val="0"/>
              </a:spcBef>
              <a:spcAft>
                <a:spcPts val="0"/>
              </a:spcAft>
              <a:buNone/>
            </a:pPr>
            <a:r>
              <a:rPr lang="en-IN" sz="1250">
                <a:solidFill>
                  <a:srgbClr val="4B4B4B"/>
                </a:solidFill>
                <a:latin typeface="Arial"/>
                <a:ea typeface="Arial"/>
                <a:cs typeface="Arial"/>
                <a:sym typeface="Arial"/>
              </a:rPr>
              <a:t>I</a:t>
            </a:r>
            <a:r>
              <a:rPr lang="en-IN" sz="1250">
                <a:solidFill>
                  <a:srgbClr val="3F3F3F"/>
                </a:solidFill>
                <a:latin typeface="Arial"/>
                <a:ea typeface="Arial"/>
                <a:cs typeface="Arial"/>
                <a:sym typeface="Arial"/>
              </a:rPr>
              <a:t>ntroduCt Dn </a:t>
            </a:r>
            <a:r>
              <a:rPr lang="en-IN" sz="1250">
                <a:solidFill>
                  <a:srgbClr val="545454"/>
                </a:solidFill>
                <a:latin typeface="Arial"/>
                <a:ea typeface="Arial"/>
                <a:cs typeface="Arial"/>
                <a:sym typeface="Arial"/>
              </a:rPr>
              <a:t>tO</a:t>
            </a:r>
            <a:endParaRPr sz="1250">
              <a:latin typeface="Arial"/>
              <a:ea typeface="Arial"/>
              <a:cs typeface="Arial"/>
              <a:sym typeface="Arial"/>
            </a:endParaRPr>
          </a:p>
          <a:p>
            <a:pPr indent="0" lvl="0" marL="12700" rtl="0" algn="l">
              <a:lnSpc>
                <a:spcPct val="100000"/>
              </a:lnSpc>
              <a:spcBef>
                <a:spcPts val="35"/>
              </a:spcBef>
              <a:spcAft>
                <a:spcPts val="0"/>
              </a:spcAft>
              <a:buNone/>
            </a:pPr>
            <a:r>
              <a:rPr lang="en-IN" sz="1400">
                <a:solidFill>
                  <a:srgbClr val="2F2F2F"/>
                </a:solidFill>
                <a:latin typeface="Arial"/>
                <a:ea typeface="Arial"/>
                <a:cs typeface="Arial"/>
                <a:sym typeface="Arial"/>
              </a:rPr>
              <a:t>Embedded </a:t>
            </a:r>
            <a:r>
              <a:rPr lang="en-IN" sz="1400">
                <a:solidFill>
                  <a:srgbClr val="484848"/>
                </a:solidFill>
                <a:latin typeface="Arial"/>
                <a:ea typeface="Arial"/>
                <a:cs typeface="Arial"/>
                <a:sym typeface="Arial"/>
              </a:rPr>
              <a:t>Systems</a:t>
            </a:r>
            <a:endParaRPr sz="1400">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0"/>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Peripheral Devices in Embedded Systems</a:t>
            </a:r>
            <a:br>
              <a:rPr b="0" i="0" lang="en-IN">
                <a:solidFill>
                  <a:srgbClr val="610B38"/>
                </a:solidFill>
                <a:latin typeface="Arial"/>
                <a:ea typeface="Arial"/>
                <a:cs typeface="Arial"/>
                <a:sym typeface="Arial"/>
              </a:rPr>
            </a:br>
            <a:endParaRPr/>
          </a:p>
        </p:txBody>
      </p:sp>
      <p:sp>
        <p:nvSpPr>
          <p:cNvPr id="243" name="Google Shape;243;p30"/>
          <p:cNvSpPr txBox="1"/>
          <p:nvPr>
            <p:ph idx="1" type="body"/>
          </p:nvPr>
        </p:nvSpPr>
        <p:spPr>
          <a:xfrm>
            <a:off x="220860" y="1600200"/>
            <a:ext cx="8660700" cy="360180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Communication of an embedded system with an outside environment is done by using different peripheral devices as a combination with microcontroller.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different peripheral devices in embedded system are:-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Universal Serial Bus (USB)</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Networks like Ethernet, Local Area Network(LAN) etc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Multi Media Cards (SD Cards, Flash memory, etc)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Serial Communication Interface (SCI) like RS-232, RS-485, RS-422, etc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Synchronous Serial Communication Interface like SPI, SSC and ESSI</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Digital to Analog/ Analog to Digital (DAC/ADC)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General Purpose Input/Output (GPIO)</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Debugging like In System Programming (ISP), In Circuit Serial Programming (ICSP), BDM Port, etc</a:t>
            </a:r>
            <a:endParaRPr/>
          </a:p>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Criteria for Choosing Microcontroller</a:t>
            </a:r>
            <a:br>
              <a:rPr b="0" i="0" lang="en-IN">
                <a:solidFill>
                  <a:srgbClr val="610B38"/>
                </a:solidFill>
                <a:latin typeface="Arial"/>
                <a:ea typeface="Arial"/>
                <a:cs typeface="Arial"/>
                <a:sym typeface="Arial"/>
              </a:rPr>
            </a:br>
            <a:endParaRPr/>
          </a:p>
        </p:txBody>
      </p:sp>
      <p:sp>
        <p:nvSpPr>
          <p:cNvPr id="249" name="Google Shape;249;p31"/>
          <p:cNvSpPr txBox="1"/>
          <p:nvPr>
            <p:ph idx="1" type="body"/>
          </p:nvPr>
        </p:nvSpPr>
        <p:spPr>
          <a:xfrm>
            <a:off x="220861" y="1202512"/>
            <a:ext cx="8923139" cy="5355312"/>
          </a:xfrm>
          <a:prstGeom prst="rect">
            <a:avLst/>
          </a:prstGeom>
          <a:solidFill>
            <a:srgbClr val="FFFFFF"/>
          </a:solidFill>
          <a:ln>
            <a:noFill/>
          </a:ln>
        </p:spPr>
        <p:txBody>
          <a:bodyPr anchorCtr="0" anchor="ctr" bIns="45700" lIns="91425" spcFirstLastPara="1" rIns="91425" wrap="square" tIns="45700">
            <a:spAutoFit/>
          </a:bodyPr>
          <a:lstStyle/>
          <a:p>
            <a:pPr indent="0" lvl="0" marL="0" rtl="0" algn="l">
              <a:spcBef>
                <a:spcPts val="0"/>
              </a:spcBef>
              <a:spcAft>
                <a:spcPts val="0"/>
              </a:spcAft>
              <a:buNone/>
            </a:pPr>
            <a:r>
              <a:rPr b="0" i="0" lang="en-IN" sz="1800" u="none" cap="none" strike="noStrike">
                <a:solidFill>
                  <a:srgbClr val="333333"/>
                </a:solidFill>
                <a:latin typeface="Inter"/>
                <a:ea typeface="Inter"/>
                <a:cs typeface="Inter"/>
                <a:sym typeface="Inter"/>
              </a:rPr>
              <a:t>Choosing a microcontroller is essential process in designing of embedded system. While selecting a microcontroller, make sure that it meets the system need and it must be cost effective. We need to decide whether an 8-bit, 16-bit or 32-bit microcontroller is best suitable for the computing needs of a task.</a:t>
            </a:r>
            <a:endParaRPr b="0" i="0" sz="900" u="none" cap="none" strike="noStrike">
              <a:solidFill>
                <a:schemeClr val="dk1"/>
              </a:solidFill>
              <a:latin typeface="Arial"/>
              <a:ea typeface="Arial"/>
              <a:cs typeface="Arial"/>
              <a:sym typeface="Arial"/>
            </a:endParaRPr>
          </a:p>
          <a:p>
            <a:pPr indent="0" lvl="0" marL="0" rtl="0" algn="l">
              <a:spcBef>
                <a:spcPts val="0"/>
              </a:spcBef>
              <a:spcAft>
                <a:spcPts val="0"/>
              </a:spcAft>
              <a:buNone/>
            </a:pPr>
            <a:r>
              <a:rPr b="0" i="0" lang="en-IN" sz="1800" u="none" cap="none" strike="noStrike">
                <a:solidFill>
                  <a:srgbClr val="333333"/>
                </a:solidFill>
                <a:latin typeface="Inter"/>
                <a:ea typeface="Inter"/>
                <a:cs typeface="Inter"/>
                <a:sym typeface="Inter"/>
              </a:rPr>
              <a:t>In addition to above, the following points need to be kept in mind while selecting a microcontroller:-</a:t>
            </a:r>
            <a:endParaRPr b="0" i="0" sz="1800" u="none" cap="none" strike="noStrike">
              <a:solidFill>
                <a:srgbClr val="000000"/>
              </a:solidFill>
              <a:latin typeface="Inter"/>
              <a:ea typeface="Inter"/>
              <a:cs typeface="Inter"/>
              <a:sym typeface="Inter"/>
            </a:endParaRPr>
          </a:p>
          <a:p>
            <a:pPr indent="-114300" lvl="0" marL="0" marR="0" rtl="0" algn="l">
              <a:spcBef>
                <a:spcPts val="0"/>
              </a:spcBef>
              <a:spcAft>
                <a:spcPts val="0"/>
              </a:spcAft>
              <a:buClr>
                <a:srgbClr val="000000"/>
              </a:buClr>
              <a:buSzPts val="1800"/>
              <a:buFont typeface="Inter"/>
              <a:buChar char="•"/>
            </a:pPr>
            <a:r>
              <a:rPr b="1" i="0" lang="en-IN" sz="1800" u="none" cap="none" strike="noStrike">
                <a:solidFill>
                  <a:srgbClr val="000000"/>
                </a:solidFill>
                <a:latin typeface="Inter"/>
                <a:ea typeface="Inter"/>
                <a:cs typeface="Inter"/>
                <a:sym typeface="Inter"/>
              </a:rPr>
              <a:t>Speed</a:t>
            </a:r>
            <a:r>
              <a:rPr b="0" i="0" lang="en-IN" sz="1800" u="none" cap="none" strike="noStrike">
                <a:solidFill>
                  <a:srgbClr val="000000"/>
                </a:solidFill>
                <a:latin typeface="Inter"/>
                <a:ea typeface="Inter"/>
                <a:cs typeface="Inter"/>
                <a:sym typeface="Inter"/>
              </a:rPr>
              <a:t>: The operational speed of the microcontroller or the highest speed microcontroller can support.</a:t>
            </a:r>
            <a:endParaRPr/>
          </a:p>
          <a:p>
            <a:pPr indent="-114300" lvl="0" marL="0" marR="0" rtl="0" algn="l">
              <a:spcBef>
                <a:spcPts val="0"/>
              </a:spcBef>
              <a:spcAft>
                <a:spcPts val="0"/>
              </a:spcAft>
              <a:buClr>
                <a:srgbClr val="000000"/>
              </a:buClr>
              <a:buSzPts val="1800"/>
              <a:buFont typeface="Inter"/>
              <a:buChar char="•"/>
            </a:pPr>
            <a:r>
              <a:rPr b="1" i="0" lang="en-IN" sz="1800" u="none" cap="none" strike="noStrike">
                <a:solidFill>
                  <a:srgbClr val="000000"/>
                </a:solidFill>
                <a:latin typeface="Inter"/>
                <a:ea typeface="Inter"/>
                <a:cs typeface="Inter"/>
                <a:sym typeface="Inter"/>
              </a:rPr>
              <a:t>Packaging</a:t>
            </a:r>
            <a:r>
              <a:rPr b="0" i="0" lang="en-IN" sz="1800" u="none" cap="none" strike="noStrike">
                <a:solidFill>
                  <a:srgbClr val="000000"/>
                </a:solidFill>
                <a:latin typeface="Inter"/>
                <a:ea typeface="Inter"/>
                <a:cs typeface="Inter"/>
                <a:sym typeface="Inter"/>
              </a:rPr>
              <a:t>: Packaging is important for improving the assembling, space and prototyping of an end-product.</a:t>
            </a:r>
            <a:endParaRPr/>
          </a:p>
          <a:p>
            <a:pPr indent="-114300" lvl="0" marL="0" marR="0" rtl="0" algn="l">
              <a:spcBef>
                <a:spcPts val="0"/>
              </a:spcBef>
              <a:spcAft>
                <a:spcPts val="0"/>
              </a:spcAft>
              <a:buClr>
                <a:srgbClr val="000000"/>
              </a:buClr>
              <a:buSzPts val="1800"/>
              <a:buFont typeface="Inter"/>
              <a:buChar char="•"/>
            </a:pPr>
            <a:r>
              <a:rPr b="1" i="0" lang="en-IN" sz="1800" u="none" cap="none" strike="noStrike">
                <a:solidFill>
                  <a:srgbClr val="000000"/>
                </a:solidFill>
                <a:latin typeface="Inter"/>
                <a:ea typeface="Inter"/>
                <a:cs typeface="Inter"/>
                <a:sym typeface="Inter"/>
              </a:rPr>
              <a:t>RAM and ROM</a:t>
            </a:r>
            <a:r>
              <a:rPr b="0" i="0" lang="en-IN" sz="1800" u="none" cap="none" strike="noStrike">
                <a:solidFill>
                  <a:srgbClr val="000000"/>
                </a:solidFill>
                <a:latin typeface="Inter"/>
                <a:ea typeface="Inter"/>
                <a:cs typeface="Inter"/>
                <a:sym typeface="Inter"/>
              </a:rPr>
              <a:t>: On the basis of operation of embedded system and memory need for storage data and programs the type of microcontroller required for designing system is decided.</a:t>
            </a:r>
            <a:endParaRPr/>
          </a:p>
          <a:p>
            <a:pPr indent="-114300" lvl="0" marL="0" marR="0" rtl="0" algn="l">
              <a:spcBef>
                <a:spcPts val="0"/>
              </a:spcBef>
              <a:spcAft>
                <a:spcPts val="0"/>
              </a:spcAft>
              <a:buClr>
                <a:srgbClr val="000000"/>
              </a:buClr>
              <a:buSzPts val="1800"/>
              <a:buFont typeface="Inter"/>
              <a:buChar char="•"/>
            </a:pPr>
            <a:r>
              <a:rPr b="1" i="0" lang="en-IN" sz="1800" u="none" cap="none" strike="noStrike">
                <a:solidFill>
                  <a:srgbClr val="000000"/>
                </a:solidFill>
                <a:latin typeface="Inter"/>
                <a:ea typeface="Inter"/>
                <a:cs typeface="Inter"/>
                <a:sym typeface="Inter"/>
              </a:rPr>
              <a:t>Count of I/O pins</a:t>
            </a:r>
            <a:r>
              <a:rPr b="0" i="0" lang="en-IN" sz="1800" u="none" cap="none" strike="noStrike">
                <a:solidFill>
                  <a:srgbClr val="000000"/>
                </a:solidFill>
                <a:latin typeface="Inter"/>
                <a:ea typeface="Inter"/>
                <a:cs typeface="Inter"/>
                <a:sym typeface="Inter"/>
              </a:rPr>
              <a:t>: The number of input and output devices connected with the system plays an essential role in choosing the type of microcontroller.</a:t>
            </a:r>
            <a:endParaRPr/>
          </a:p>
          <a:p>
            <a:pPr indent="-114300" lvl="0" marL="0" marR="0" rtl="0" algn="l">
              <a:spcBef>
                <a:spcPts val="0"/>
              </a:spcBef>
              <a:spcAft>
                <a:spcPts val="0"/>
              </a:spcAft>
              <a:buClr>
                <a:srgbClr val="000000"/>
              </a:buClr>
              <a:buSzPts val="1800"/>
              <a:buFont typeface="Inter"/>
              <a:buChar char="•"/>
            </a:pPr>
            <a:r>
              <a:rPr b="1" i="0" lang="en-IN" sz="1800" u="none" cap="none" strike="noStrike">
                <a:solidFill>
                  <a:srgbClr val="000000"/>
                </a:solidFill>
                <a:latin typeface="Inter"/>
                <a:ea typeface="Inter"/>
                <a:cs typeface="Inter"/>
                <a:sym typeface="Inter"/>
              </a:rPr>
              <a:t>Cost per unit</a:t>
            </a:r>
            <a:r>
              <a:rPr b="0" i="0" lang="en-IN" sz="1800" u="none" cap="none" strike="noStrike">
                <a:solidFill>
                  <a:srgbClr val="000000"/>
                </a:solidFill>
                <a:latin typeface="Inter"/>
                <a:ea typeface="Inter"/>
                <a:cs typeface="Inter"/>
                <a:sym typeface="Inter"/>
              </a:rPr>
              <a:t>: It is important in terms of final cost of the product in which the microcontroller is to be used.</a:t>
            </a:r>
            <a:endParaRPr/>
          </a:p>
          <a:p>
            <a:pPr indent="-114300" lvl="0" marL="0" marR="0" rtl="0" algn="l">
              <a:spcBef>
                <a:spcPts val="0"/>
              </a:spcBef>
              <a:spcAft>
                <a:spcPts val="0"/>
              </a:spcAft>
              <a:buClr>
                <a:srgbClr val="000000"/>
              </a:buClr>
              <a:buSzPts val="1800"/>
              <a:buFont typeface="Inter"/>
              <a:buChar char="•"/>
            </a:pPr>
            <a:r>
              <a:rPr b="1" i="0" lang="en-IN" sz="1800" u="none" cap="none" strike="noStrike">
                <a:solidFill>
                  <a:srgbClr val="000000"/>
                </a:solidFill>
                <a:latin typeface="Inter"/>
                <a:ea typeface="Inter"/>
                <a:cs typeface="Inter"/>
                <a:sym typeface="Inter"/>
              </a:rPr>
              <a:t>Power consumption</a:t>
            </a:r>
            <a:r>
              <a:rPr b="0" i="0" lang="en-IN" sz="1800" u="none" cap="none" strike="noStrike">
                <a:solidFill>
                  <a:srgbClr val="000000"/>
                </a:solidFill>
                <a:latin typeface="Inter"/>
                <a:ea typeface="Inter"/>
                <a:cs typeface="Inter"/>
                <a:sym typeface="Inter"/>
              </a:rPr>
              <a:t>: Power consumption plays an important role for maintaining the efficiency of an embedded system</a:t>
            </a:r>
            <a:r>
              <a:rPr b="0" i="0" lang="en-IN" sz="900" u="none" cap="none" strike="noStrike">
                <a:solidFill>
                  <a:schemeClr val="dk1"/>
                </a:solidFill>
                <a:latin typeface="Arial"/>
                <a:ea typeface="Arial"/>
                <a:cs typeface="Arial"/>
                <a:sym typeface="Arial"/>
              </a:rPr>
              <a:t>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MICROCONTROLLERS BY INTEL</a:t>
            </a:r>
            <a:endParaRPr/>
          </a:p>
        </p:txBody>
      </p:sp>
      <p:sp>
        <p:nvSpPr>
          <p:cNvPr id="255" name="Google Shape;255;p32"/>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graphicFrame>
        <p:nvGraphicFramePr>
          <p:cNvPr id="256" name="Google Shape;256;p32"/>
          <p:cNvGraphicFramePr/>
          <p:nvPr/>
        </p:nvGraphicFramePr>
        <p:xfrm>
          <a:off x="220860" y="1502004"/>
          <a:ext cx="3000000" cy="3000000"/>
        </p:xfrm>
        <a:graphic>
          <a:graphicData uri="http://schemas.openxmlformats.org/drawingml/2006/table">
            <a:tbl>
              <a:tblPr>
                <a:noFill/>
                <a:tableStyleId>{B3318D4D-640B-422D-A477-828D1B5AD744}</a:tableStyleId>
              </a:tblPr>
              <a:tblGrid>
                <a:gridCol w="2289400"/>
                <a:gridCol w="2377475"/>
                <a:gridCol w="704425"/>
                <a:gridCol w="792500"/>
                <a:gridCol w="880550"/>
                <a:gridCol w="704425"/>
                <a:gridCol w="1056650"/>
              </a:tblGrid>
              <a:tr h="243700">
                <a:tc>
                  <a:txBody>
                    <a:bodyPr/>
                    <a:lstStyle/>
                    <a:p>
                      <a:pPr indent="0" lvl="0" marL="0" marR="0" rtl="0" algn="ctr">
                        <a:spcBef>
                          <a:spcPts val="0"/>
                        </a:spcBef>
                        <a:spcAft>
                          <a:spcPts val="0"/>
                        </a:spcAft>
                        <a:buNone/>
                      </a:pPr>
                      <a:r>
                        <a:rPr b="1" lang="en-IN" sz="1600" u="none" cap="none" strike="noStrike">
                          <a:solidFill>
                            <a:srgbClr val="FF0000"/>
                          </a:solidFill>
                        </a:rPr>
                        <a:t>Device</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b="1" lang="en-IN" sz="1600" u="none" cap="none" strike="noStrike">
                          <a:solidFill>
                            <a:srgbClr val="FF0000"/>
                          </a:solidFill>
                        </a:rPr>
                        <a:t>RAM</a:t>
                      </a:r>
                      <a:r>
                        <a:rPr b="1" lang="en-IN" sz="1600" u="none" cap="none" strike="noStrike"/>
                        <a:t> (</a:t>
                      </a:r>
                      <a:r>
                        <a:rPr b="1" lang="en-IN" sz="1600" u="none" cap="none" strike="noStrike">
                          <a:solidFill>
                            <a:srgbClr val="FF0000"/>
                          </a:solidFill>
                        </a:rPr>
                        <a:t>bytes</a:t>
                      </a:r>
                      <a:r>
                        <a:rPr b="1" lang="en-IN" sz="1600" u="none" cap="none" strike="noStrike"/>
                        <a:t>)</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b="1" lang="en-IN" sz="1600" u="none" cap="none" strike="noStrike">
                          <a:solidFill>
                            <a:srgbClr val="FF0000"/>
                          </a:solidFill>
                        </a:rPr>
                        <a:t>ROM</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b="1" lang="en-IN" sz="1600" u="none" cap="none" strike="noStrike">
                          <a:solidFill>
                            <a:srgbClr val="FF0000"/>
                          </a:solidFill>
                        </a:rPr>
                        <a:t>Speed</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b="1" lang="en-IN" sz="1600" u="none" cap="none" strike="noStrike">
                          <a:solidFill>
                            <a:srgbClr val="FF0000"/>
                          </a:solidFill>
                        </a:rPr>
                        <a:t>Timers</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b="1" lang="en-IN" sz="1600" u="none" cap="none" strike="noStrike">
                          <a:solidFill>
                            <a:srgbClr val="FF0000"/>
                          </a:solidFill>
                        </a:rPr>
                        <a:t>Ports</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b="1" lang="en-IN" sz="1600" u="none" cap="none" strike="noStrike">
                          <a:solidFill>
                            <a:srgbClr val="FF0000"/>
                          </a:solidFill>
                        </a:rPr>
                        <a:t>Picture</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r>
              <a:tr h="243700">
                <a:tc>
                  <a:txBody>
                    <a:bodyPr/>
                    <a:lstStyle/>
                    <a:p>
                      <a:pPr indent="0" lvl="0" marL="0" marR="0" rtl="0" algn="ctr">
                        <a:spcBef>
                          <a:spcPts val="0"/>
                        </a:spcBef>
                        <a:spcAft>
                          <a:spcPts val="0"/>
                        </a:spcAft>
                        <a:buNone/>
                      </a:pPr>
                      <a:r>
                        <a:rPr lang="en-IN" sz="1600" u="none" cap="none" strike="noStrike"/>
                        <a:t>8031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128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12MHz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lang="en-IN" sz="1600" u="none" cap="none" strike="noStrike"/>
                        <a:t>8032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256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12MHz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r>
              <a:tr h="243700">
                <a:tc>
                  <a:txBody>
                    <a:bodyPr/>
                    <a:lstStyle/>
                    <a:p>
                      <a:pPr indent="0" lvl="0" marL="0" marR="0" rtl="0" algn="ctr">
                        <a:spcBef>
                          <a:spcPts val="0"/>
                        </a:spcBef>
                        <a:spcAft>
                          <a:spcPts val="0"/>
                        </a:spcAft>
                        <a:buNone/>
                      </a:pPr>
                      <a:r>
                        <a:rPr lang="en-IN" sz="1600" u="none" cap="none" strike="noStrike"/>
                        <a:t>8044*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192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4096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12MHz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lang="en-IN" sz="1600" u="none" cap="none" strike="noStrike"/>
                        <a:t>8051</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128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4096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12MHz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r>
              <a:tr h="243700">
                <a:tc>
                  <a:txBody>
                    <a:bodyPr/>
                    <a:lstStyle/>
                    <a:p>
                      <a:pPr indent="0" lvl="0" marL="0" marR="0" rtl="0" algn="ctr">
                        <a:spcBef>
                          <a:spcPts val="0"/>
                        </a:spcBef>
                        <a:spcAft>
                          <a:spcPts val="0"/>
                        </a:spcAft>
                        <a:buNone/>
                      </a:pPr>
                      <a:r>
                        <a:rPr lang="en-IN" sz="1600" u="none" cap="none" strike="noStrike"/>
                        <a:t>8052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256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8192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24MHz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lang="en-IN" sz="1600" u="none" cap="none" strike="noStrike"/>
                        <a:t>8054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256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16K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24MHz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r>
              <a:tr h="243700">
                <a:tc>
                  <a:txBody>
                    <a:bodyPr/>
                    <a:lstStyle/>
                    <a:p>
                      <a:pPr indent="0" lvl="0" marL="0" marR="0" rtl="0" algn="ctr">
                        <a:spcBef>
                          <a:spcPts val="0"/>
                        </a:spcBef>
                        <a:spcAft>
                          <a:spcPts val="0"/>
                        </a:spcAft>
                        <a:buNone/>
                      </a:pPr>
                      <a:r>
                        <a:rPr lang="en-IN" sz="1600" u="none" cap="none" strike="noStrike"/>
                        <a:t>8058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256</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32K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33MHz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4x8</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b="1" lang="en-IN" sz="1600" u="none" cap="none" strike="noStrike">
                          <a:solidFill>
                            <a:srgbClr val="FF0000"/>
                          </a:solidFill>
                        </a:rPr>
                        <a:t>MCS-251</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r>
              <a:tr h="243700">
                <a:tc>
                  <a:txBody>
                    <a:bodyPr/>
                    <a:lstStyle/>
                    <a:p>
                      <a:pPr indent="0" lvl="0" marL="0" marR="0" rtl="0" algn="ctr">
                        <a:spcBef>
                          <a:spcPts val="0"/>
                        </a:spcBef>
                        <a:spcAft>
                          <a:spcPts val="0"/>
                        </a:spcAft>
                        <a:buNone/>
                      </a:pPr>
                      <a:r>
                        <a:rPr lang="en-IN" sz="1600" u="none" cap="none" strike="noStrike"/>
                        <a:t>8x251SA</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1k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8k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16MHz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lang="en-IN" sz="1600" u="none" cap="none" strike="noStrike"/>
                        <a:t>8x251SB</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1k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16k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16MHz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r>
              <a:tr h="243700">
                <a:tc>
                  <a:txBody>
                    <a:bodyPr/>
                    <a:lstStyle/>
                    <a:p>
                      <a:pPr indent="0" lvl="0" marL="0" marR="0" rtl="0" algn="ctr">
                        <a:spcBef>
                          <a:spcPts val="0"/>
                        </a:spcBef>
                        <a:spcAft>
                          <a:spcPts val="0"/>
                        </a:spcAft>
                        <a:buNone/>
                      </a:pPr>
                      <a:r>
                        <a:rPr lang="en-IN" sz="1600" u="none" cap="none" strike="noStrike"/>
                        <a:t>8x251SP</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512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8k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16MHz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lang="en-IN" sz="1600" u="none" cap="none" strike="noStrike"/>
                        <a:t>8x251SQ</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512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16k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16MHz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r>
              <a:tr h="243700">
                <a:tc>
                  <a:txBody>
                    <a:bodyPr/>
                    <a:lstStyle/>
                    <a:p>
                      <a:pPr indent="0" lvl="0" marL="0" marR="0" rtl="0" algn="ctr">
                        <a:spcBef>
                          <a:spcPts val="0"/>
                        </a:spcBef>
                        <a:spcAft>
                          <a:spcPts val="0"/>
                        </a:spcAft>
                        <a:buNone/>
                      </a:pPr>
                      <a:r>
                        <a:rPr lang="en-IN" sz="1600" u="none" cap="none" strike="noStrike"/>
                        <a:t>8x251TB</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1K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16k</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24MHz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t/>
                      </a:r>
                      <a:endParaRPr sz="1600" u="none" cap="none" strike="noStrike"/>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243700">
                <a:tc>
                  <a:txBody>
                    <a:bodyPr/>
                    <a:lstStyle/>
                    <a:p>
                      <a:pPr indent="0" lvl="0" marL="0" marR="0" rtl="0" algn="ctr">
                        <a:spcBef>
                          <a:spcPts val="0"/>
                        </a:spcBef>
                        <a:spcAft>
                          <a:spcPts val="0"/>
                        </a:spcAft>
                        <a:buNone/>
                      </a:pPr>
                      <a:r>
                        <a:rPr lang="en-IN" sz="1600" u="none" cap="none" strike="noStrike"/>
                        <a:t>8251TQ</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512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24MHz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32</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CEE7FF"/>
                    </a:solidFill>
                  </a:tcPr>
                </a:tc>
              </a:tr>
              <a:tr h="487425">
                <a:tc>
                  <a:txBody>
                    <a:bodyPr/>
                    <a:lstStyle/>
                    <a:p>
                      <a:pPr indent="0" lvl="0" marL="0" marR="0" rtl="0" algn="ctr">
                        <a:spcBef>
                          <a:spcPts val="0"/>
                        </a:spcBef>
                        <a:spcAft>
                          <a:spcPts val="0"/>
                        </a:spcAft>
                        <a:buNone/>
                      </a:pPr>
                      <a:r>
                        <a:rPr b="1" lang="en-IN" sz="1600" u="none" cap="none" strike="noStrike">
                          <a:solidFill>
                            <a:srgbClr val="FF0000"/>
                          </a:solidFill>
                        </a:rPr>
                        <a:t>USB</a:t>
                      </a:r>
                      <a:r>
                        <a:rPr b="1" lang="en-IN" sz="1600" u="none" cap="none" strike="noStrike"/>
                        <a:t> </a:t>
                      </a:r>
                      <a:r>
                        <a:rPr b="1" lang="en-IN" sz="1600" u="none" cap="none" strike="noStrike">
                          <a:solidFill>
                            <a:srgbClr val="FF0000"/>
                          </a:solidFill>
                        </a:rPr>
                        <a:t>Equipped</a:t>
                      </a:r>
                      <a:r>
                        <a:rPr b="1" lang="en-IN" sz="1600" u="none" cap="none" strike="noStrike"/>
                        <a:t> </a:t>
                      </a:r>
                      <a:r>
                        <a:rPr b="1" lang="en-IN" sz="1600" u="none" cap="none" strike="noStrike">
                          <a:solidFill>
                            <a:srgbClr val="FF0000"/>
                          </a:solidFill>
                        </a:rPr>
                        <a:t>MCS-251</a:t>
                      </a:r>
                      <a:endParaRPr sz="1600" u="none" cap="none" strike="noStrike">
                        <a:solidFill>
                          <a:srgbClr val="FF0000"/>
                        </a:solidFill>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66"/>
                    </a:solidFill>
                  </a:tcPr>
                </a:tc>
              </a:tr>
              <a:tr h="243700">
                <a:tc>
                  <a:txBody>
                    <a:bodyPr/>
                    <a:lstStyle/>
                    <a:p>
                      <a:pPr indent="0" lvl="0" marL="0" marR="0" rtl="0" algn="ctr">
                        <a:spcBef>
                          <a:spcPts val="0"/>
                        </a:spcBef>
                        <a:spcAft>
                          <a:spcPts val="0"/>
                        </a:spcAft>
                        <a:buNone/>
                      </a:pPr>
                      <a:r>
                        <a:rPr lang="en-IN" sz="1600" u="none" cap="none" strike="noStrike"/>
                        <a:t>80930Ax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ctr">
                        <a:spcBef>
                          <a:spcPts val="0"/>
                        </a:spcBef>
                        <a:spcAft>
                          <a:spcPts val="0"/>
                        </a:spcAft>
                        <a:buNone/>
                      </a:pPr>
                      <a:r>
                        <a:rPr lang="en-IN" sz="1600" u="none" cap="none" strike="noStrike"/>
                        <a:t>512-1024</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12MHz</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c>
                  <a:txBody>
                    <a:bodyPr/>
                    <a:lstStyle/>
                    <a:p>
                      <a:pPr indent="0" lvl="0" marL="0" marR="0" rtl="0" algn="ctr">
                        <a:spcBef>
                          <a:spcPts val="0"/>
                        </a:spcBef>
                        <a:spcAft>
                          <a:spcPts val="0"/>
                        </a:spcAft>
                        <a:buNone/>
                      </a:pPr>
                      <a:r>
                        <a:rPr lang="en-IN" sz="1600" u="none" cap="none" strike="noStrike"/>
                        <a:t> </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D6DAFE"/>
                    </a:solidFill>
                  </a:tcPr>
                </a:tc>
              </a:tr>
              <a:tr h="324950">
                <a:tc>
                  <a:txBody>
                    <a:bodyPr/>
                    <a:lstStyle/>
                    <a:p>
                      <a:pPr indent="0" lvl="0" marL="0" marR="0" rtl="0" algn="ctr">
                        <a:spcBef>
                          <a:spcPts val="0"/>
                        </a:spcBef>
                        <a:spcAft>
                          <a:spcPts val="0"/>
                        </a:spcAft>
                        <a:buNone/>
                      </a:pPr>
                      <a:r>
                        <a:rPr lang="en-IN" sz="1600" u="none" cap="none" strike="noStrike"/>
                        <a:t>83930Ax</a:t>
                      </a:r>
                      <a:endParaRPr/>
                    </a:p>
                  </a:txBody>
                  <a:tcPr marT="0" marB="0" marR="0" marL="0"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EAFEE0"/>
                    </a:solidFill>
                  </a:tcPr>
                </a:tc>
                <a:tc>
                  <a:txBody>
                    <a:bodyPr/>
                    <a:lstStyle/>
                    <a:p>
                      <a:pPr indent="0" lvl="0" marL="0" marR="0" rtl="0" algn="l">
                        <a:spcBef>
                          <a:spcPts val="0"/>
                        </a:spcBef>
                        <a:spcAft>
                          <a:spcPts val="0"/>
                        </a:spcAft>
                        <a:buNone/>
                      </a:pPr>
                      <a:r>
                        <a:t/>
                      </a:r>
                      <a:endParaRPr sz="1600"/>
                    </a:p>
                  </a:txBody>
                  <a:tcPr marT="40625" marB="40625" marR="81225" marL="81225">
                    <a:lnL cap="flat" cmpd="sng" w="9525">
                      <a:solidFill>
                        <a:srgbClr val="000000">
                          <a:alpha val="0"/>
                        </a:srgbClr>
                      </a:solidFill>
                      <a:prstDash val="solid"/>
                      <a:round/>
                      <a:headEnd len="sm" w="sm" type="none"/>
                      <a:tailEnd len="sm" w="sm" type="none"/>
                    </a:lnL>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t/>
                      </a:r>
                      <a:endParaRPr sz="1600"/>
                    </a:p>
                  </a:txBody>
                  <a:tcPr marT="40625" marB="40625" marR="81225" marL="81225">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t/>
                      </a:r>
                      <a:endParaRPr sz="1600"/>
                    </a:p>
                  </a:txBody>
                  <a:tcPr marT="40625" marB="40625" marR="81225" marL="81225">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t/>
                      </a:r>
                      <a:endParaRPr sz="1600"/>
                    </a:p>
                  </a:txBody>
                  <a:tcPr marT="40625" marB="40625" marR="81225" marL="81225">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t/>
                      </a:r>
                      <a:endParaRPr sz="1600"/>
                    </a:p>
                  </a:txBody>
                  <a:tcPr marT="40625" marB="40625" marR="81225" marL="81225">
                    <a:lnT cap="flat" cmpd="sng" w="9525">
                      <a:solidFill>
                        <a:srgbClr val="000000">
                          <a:alpha val="0"/>
                        </a:srgbClr>
                      </a:solidFill>
                      <a:prstDash val="solid"/>
                      <a:round/>
                      <a:headEnd len="sm" w="sm" type="none"/>
                      <a:tailEnd len="sm" w="sm" type="none"/>
                    </a:lnT>
                  </a:tcPr>
                </a:tc>
                <a:tc>
                  <a:txBody>
                    <a:bodyPr/>
                    <a:lstStyle/>
                    <a:p>
                      <a:pPr indent="0" lvl="0" marL="0" marR="0" rtl="0" algn="l">
                        <a:spcBef>
                          <a:spcPts val="0"/>
                        </a:spcBef>
                        <a:spcAft>
                          <a:spcPts val="0"/>
                        </a:spcAft>
                        <a:buNone/>
                      </a:pPr>
                      <a:r>
                        <a:t/>
                      </a:r>
                      <a:endParaRPr sz="1600"/>
                    </a:p>
                  </a:txBody>
                  <a:tcPr marT="40625" marB="40625" marR="81225" marL="81225">
                    <a:lnT cap="flat" cmpd="sng" w="9525">
                      <a:solidFill>
                        <a:srgbClr val="000000">
                          <a:alpha val="0"/>
                        </a:srgbClr>
                      </a:solidFill>
                      <a:prstDash val="solid"/>
                      <a:round/>
                      <a:headEnd len="sm" w="sm" type="none"/>
                      <a:tailEnd len="sm" w="sm" type="none"/>
                    </a:lnT>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8051 Microcontroller</a:t>
            </a:r>
            <a:br>
              <a:rPr b="0" i="0" lang="en-IN">
                <a:solidFill>
                  <a:srgbClr val="610B38"/>
                </a:solidFill>
                <a:latin typeface="Arial"/>
                <a:ea typeface="Arial"/>
                <a:cs typeface="Arial"/>
                <a:sym typeface="Arial"/>
              </a:rPr>
            </a:br>
            <a:endParaRPr/>
          </a:p>
        </p:txBody>
      </p:sp>
      <p:sp>
        <p:nvSpPr>
          <p:cNvPr id="262" name="Google Shape;262;p33"/>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8051 microcontroller was invented in 1980's by Intel. Its foundation is based on Harvard architecture and this microcontroller was developed principally for bringing it to be used in </a:t>
            </a:r>
            <a:r>
              <a:rPr b="1" i="0" lang="en-IN">
                <a:solidFill>
                  <a:srgbClr val="333333"/>
                </a:solidFill>
                <a:latin typeface="Inter"/>
                <a:ea typeface="Inter"/>
                <a:cs typeface="Inter"/>
                <a:sym typeface="Inter"/>
              </a:rPr>
              <a:t>Embedded Systems</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At first it was created by using NMOS technology but the use of NMOS consumed more power to work therefore Intel re-launch the microcontroller 8051 using CMOS technology and new edition came up with edition of letter 'C' in the title name, therefore the new modified version of microcontroller is called by name 80C51.</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8051 microcontroller programming is performed in </a:t>
            </a:r>
            <a:r>
              <a:rPr b="1" i="0" lang="en-IN">
                <a:solidFill>
                  <a:srgbClr val="333333"/>
                </a:solidFill>
                <a:latin typeface="Inter"/>
                <a:ea typeface="Inter"/>
                <a:cs typeface="Inter"/>
                <a:sym typeface="Inter"/>
              </a:rPr>
              <a:t>embedded C language</a:t>
            </a:r>
            <a:r>
              <a:rPr b="0" i="0" lang="en-IN">
                <a:solidFill>
                  <a:srgbClr val="333333"/>
                </a:solidFill>
                <a:latin typeface="Inter"/>
                <a:ea typeface="Inter"/>
                <a:cs typeface="Inter"/>
                <a:sym typeface="Inter"/>
              </a:rPr>
              <a:t> using Keil software.</a:t>
            </a:r>
            <a:endParaRPr/>
          </a:p>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Features of 8051 Microcontroller:</a:t>
            </a:r>
            <a:br>
              <a:rPr b="0" i="0" lang="en-IN">
                <a:solidFill>
                  <a:srgbClr val="610B38"/>
                </a:solidFill>
                <a:latin typeface="Arial"/>
                <a:ea typeface="Arial"/>
                <a:cs typeface="Arial"/>
                <a:sym typeface="Arial"/>
              </a:rPr>
            </a:br>
            <a:endParaRPr/>
          </a:p>
        </p:txBody>
      </p:sp>
      <p:sp>
        <p:nvSpPr>
          <p:cNvPr id="268" name="Google Shape;268;p34"/>
          <p:cNvSpPr txBox="1"/>
          <p:nvPr>
            <p:ph idx="1" type="body"/>
          </p:nvPr>
        </p:nvSpPr>
        <p:spPr>
          <a:xfrm>
            <a:off x="220860" y="1524000"/>
            <a:ext cx="8660765" cy="4062651"/>
          </a:xfrm>
          <a:prstGeom prst="rect">
            <a:avLst/>
          </a:prstGeom>
          <a:noFill/>
          <a:ln>
            <a:noFill/>
          </a:ln>
        </p:spPr>
        <p:txBody>
          <a:bodyPr anchorCtr="0" anchor="t" bIns="0" lIns="0" spcFirstLastPara="1" rIns="0" wrap="square" tIns="0">
            <a:spAutoFit/>
          </a:bodyPr>
          <a:lstStyle/>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It having four register banks</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64K bytes on-chip programmable memory (ROM)</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128 bytes on-chip data memory (RAM)</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Address bus is 16-bit unidirectional</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Data bus is 8-bit bidirectional</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128 user defined flags</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16 bit timers</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32 general purpose registers each of 8-bit</a:t>
            </a:r>
            <a:endParaRPr/>
          </a:p>
          <a:p>
            <a:pPr indent="-152400" lvl="0" marL="0" rtl="0" algn="just">
              <a:spcBef>
                <a:spcPts val="0"/>
              </a:spcBef>
              <a:spcAft>
                <a:spcPts val="0"/>
              </a:spcAft>
              <a:buClr>
                <a:srgbClr val="000000"/>
              </a:buClr>
              <a:buSzPts val="2400"/>
              <a:buFont typeface="Arial"/>
              <a:buChar char="•"/>
            </a:pPr>
            <a:r>
              <a:rPr b="0" i="0" lang="en-IN" sz="2400">
                <a:solidFill>
                  <a:srgbClr val="000000"/>
                </a:solidFill>
                <a:latin typeface="Inter"/>
                <a:ea typeface="Inter"/>
                <a:cs typeface="Inter"/>
                <a:sym typeface="Inter"/>
              </a:rPr>
              <a:t>8051 microcontroller offers a number of special features such as ADC, UARTs, Op-amp, etc.</a:t>
            </a:r>
            <a:endParaRPr/>
          </a:p>
          <a:p>
            <a:pPr indent="0" lvl="0" marL="0" rtl="0" algn="l">
              <a:spcBef>
                <a:spcPts val="0"/>
              </a:spcBef>
              <a:spcAft>
                <a:spcPts val="0"/>
              </a:spcAft>
              <a:buNone/>
            </a:pPr>
            <a:r>
              <a:t/>
            </a:r>
            <a:endParaRPr sz="24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Application of 8051 Microcontroller</a:t>
            </a:r>
            <a:br>
              <a:rPr b="0" i="0" lang="en-IN">
                <a:solidFill>
                  <a:srgbClr val="610B38"/>
                </a:solidFill>
                <a:latin typeface="Arial"/>
                <a:ea typeface="Arial"/>
                <a:cs typeface="Arial"/>
                <a:sym typeface="Arial"/>
              </a:rPr>
            </a:br>
            <a:endParaRPr/>
          </a:p>
        </p:txBody>
      </p:sp>
      <p:sp>
        <p:nvSpPr>
          <p:cNvPr id="274" name="Google Shape;274;p35"/>
          <p:cNvSpPr txBox="1"/>
          <p:nvPr>
            <p:ph idx="1" type="body"/>
          </p:nvPr>
        </p:nvSpPr>
        <p:spPr>
          <a:xfrm>
            <a:off x="220860" y="1524000"/>
            <a:ext cx="8660765" cy="4308872"/>
          </a:xfrm>
          <a:prstGeom prst="rect">
            <a:avLst/>
          </a:prstGeom>
          <a:noFill/>
          <a:ln>
            <a:noFill/>
          </a:ln>
        </p:spPr>
        <p:txBody>
          <a:bodyPr anchorCtr="0" anchor="t" bIns="0" lIns="0" spcFirstLastPara="1" rIns="0" wrap="square" tIns="0">
            <a:spAutoFit/>
          </a:bodyPr>
          <a:lstStyle/>
          <a:p>
            <a:pPr indent="-127000" lvl="0" marL="0" rtl="0" algn="just">
              <a:spcBef>
                <a:spcPts val="0"/>
              </a:spcBef>
              <a:spcAft>
                <a:spcPts val="0"/>
              </a:spcAft>
              <a:buClr>
                <a:srgbClr val="000000"/>
              </a:buClr>
              <a:buSzPts val="2000"/>
              <a:buFont typeface="Calibri"/>
              <a:buAutoNum type="arabicPeriod"/>
            </a:pPr>
            <a:r>
              <a:rPr b="1" i="0" lang="en-IN" sz="2000">
                <a:solidFill>
                  <a:srgbClr val="000000"/>
                </a:solidFill>
                <a:latin typeface="Inter"/>
                <a:ea typeface="Inter"/>
                <a:cs typeface="Inter"/>
                <a:sym typeface="Inter"/>
              </a:rPr>
              <a:t>Energy Management </a:t>
            </a:r>
            <a:r>
              <a:rPr b="0" i="0" lang="en-IN" sz="2000">
                <a:solidFill>
                  <a:srgbClr val="000000"/>
                </a:solidFill>
                <a:latin typeface="Inter"/>
                <a:ea typeface="Inter"/>
                <a:cs typeface="Inter"/>
                <a:sym typeface="Inter"/>
              </a:rPr>
              <a:t>: In energy management system the measuring device is used for calculating the energy consumption in industrialized and domestic applications. These systems are manufactured by integrating the microcontrollers inside their architecture configuration.</a:t>
            </a:r>
            <a:endParaRPr/>
          </a:p>
          <a:p>
            <a:pPr indent="-127000" lvl="0" marL="0" rtl="0" algn="just">
              <a:spcBef>
                <a:spcPts val="0"/>
              </a:spcBef>
              <a:spcAft>
                <a:spcPts val="0"/>
              </a:spcAft>
              <a:buClr>
                <a:srgbClr val="000000"/>
              </a:buClr>
              <a:buSzPts val="2000"/>
              <a:buFont typeface="Calibri"/>
              <a:buAutoNum type="arabicPeriod"/>
            </a:pPr>
            <a:r>
              <a:rPr b="1" i="0" lang="en-IN" sz="2000">
                <a:solidFill>
                  <a:srgbClr val="000000"/>
                </a:solidFill>
                <a:latin typeface="Inter"/>
                <a:ea typeface="Inter"/>
                <a:cs typeface="Inter"/>
                <a:sym typeface="Inter"/>
              </a:rPr>
              <a:t>Automobiles </a:t>
            </a:r>
            <a:r>
              <a:rPr b="0" i="0" lang="en-IN" sz="2000">
                <a:solidFill>
                  <a:srgbClr val="000000"/>
                </a:solidFill>
                <a:latin typeface="Inter"/>
                <a:ea typeface="Inter"/>
                <a:cs typeface="Inter"/>
                <a:sym typeface="Inter"/>
              </a:rPr>
              <a:t>: Microcontroller 8051 is to be used for providing automobile solutions. They are largely be used in hybrid motor vehicles to control engine variations.</a:t>
            </a:r>
            <a:endParaRPr/>
          </a:p>
          <a:p>
            <a:pPr indent="-127000" lvl="0" marL="0" rtl="0" algn="just">
              <a:spcBef>
                <a:spcPts val="0"/>
              </a:spcBef>
              <a:spcAft>
                <a:spcPts val="0"/>
              </a:spcAft>
              <a:buClr>
                <a:srgbClr val="000000"/>
              </a:buClr>
              <a:buSzPts val="2000"/>
              <a:buFont typeface="Calibri"/>
              <a:buAutoNum type="arabicPeriod"/>
            </a:pPr>
            <a:r>
              <a:rPr b="1" i="0" lang="en-IN" sz="2000">
                <a:solidFill>
                  <a:srgbClr val="000000"/>
                </a:solidFill>
                <a:latin typeface="Inter"/>
                <a:ea typeface="Inter"/>
                <a:cs typeface="Inter"/>
                <a:sym typeface="Inter"/>
              </a:rPr>
              <a:t>Touch screens</a:t>
            </a:r>
            <a:r>
              <a:rPr b="0" i="0" lang="en-IN" sz="2000">
                <a:solidFill>
                  <a:srgbClr val="000000"/>
                </a:solidFill>
                <a:latin typeface="Inter"/>
                <a:ea typeface="Inter"/>
                <a:cs typeface="Inter"/>
                <a:sym typeface="Inter"/>
              </a:rPr>
              <a:t>: The advanced degree of microcontroller integrate the touch sensing ability within their design .Transportable devices such as cell phones, media players and gaming devices are some example of microcontroller integrated with touch screens.</a:t>
            </a:r>
            <a:endParaRPr/>
          </a:p>
          <a:p>
            <a:pPr indent="-127000" lvl="0" marL="0" rtl="0" algn="just">
              <a:spcBef>
                <a:spcPts val="0"/>
              </a:spcBef>
              <a:spcAft>
                <a:spcPts val="0"/>
              </a:spcAft>
              <a:buClr>
                <a:srgbClr val="000000"/>
              </a:buClr>
              <a:buSzPts val="2000"/>
              <a:buFont typeface="Calibri"/>
              <a:buAutoNum type="arabicPeriod"/>
            </a:pPr>
            <a:r>
              <a:rPr b="1" i="0" lang="en-IN" sz="2000">
                <a:solidFill>
                  <a:srgbClr val="000000"/>
                </a:solidFill>
                <a:latin typeface="Inter"/>
                <a:ea typeface="Inter"/>
                <a:cs typeface="Inter"/>
                <a:sym typeface="Inter"/>
              </a:rPr>
              <a:t>Medical Devices</a:t>
            </a:r>
            <a:r>
              <a:rPr b="0" i="0" lang="en-IN" sz="2000">
                <a:solidFill>
                  <a:srgbClr val="000000"/>
                </a:solidFill>
                <a:latin typeface="Inter"/>
                <a:ea typeface="Inter"/>
                <a:cs typeface="Inter"/>
                <a:sym typeface="Inter"/>
              </a:rPr>
              <a:t>: Microcontroller is used in various medical devices such as glucose and blood pressure measurement machine for monitoring and measuring the exact result in real-time computational environment.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8051 MC ARCHITECTURE</a:t>
            </a:r>
            <a:endParaRPr/>
          </a:p>
        </p:txBody>
      </p:sp>
      <p:sp>
        <p:nvSpPr>
          <p:cNvPr id="280" name="Google Shape;280;p36"/>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ES 8051 Microcontroller2" id="281" name="Google Shape;281;p36"/>
          <p:cNvPicPr preferRelativeResize="0"/>
          <p:nvPr/>
        </p:nvPicPr>
        <p:blipFill rotWithShape="1">
          <a:blip r:embed="rId3">
            <a:alphaModFix/>
          </a:blip>
          <a:srcRect b="0" l="0" r="0" t="0"/>
          <a:stretch/>
        </p:blipFill>
        <p:spPr>
          <a:xfrm>
            <a:off x="1905000" y="1905000"/>
            <a:ext cx="5334000" cy="30480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7"/>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8051 Microcontroller Architecture</a:t>
            </a:r>
            <a:br>
              <a:rPr b="0" i="0" lang="en-IN">
                <a:solidFill>
                  <a:srgbClr val="610B38"/>
                </a:solidFill>
                <a:latin typeface="Arial"/>
                <a:ea typeface="Arial"/>
                <a:cs typeface="Arial"/>
                <a:sym typeface="Arial"/>
              </a:rPr>
            </a:br>
            <a:endParaRPr/>
          </a:p>
        </p:txBody>
      </p:sp>
      <p:sp>
        <p:nvSpPr>
          <p:cNvPr id="287" name="Google Shape;287;p37"/>
          <p:cNvSpPr txBox="1"/>
          <p:nvPr>
            <p:ph idx="1" type="body"/>
          </p:nvPr>
        </p:nvSpPr>
        <p:spPr>
          <a:xfrm>
            <a:off x="220860" y="1524000"/>
            <a:ext cx="8660765" cy="498598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CPU (Central Processing Unit)</a:t>
            </a:r>
            <a:r>
              <a:rPr b="0" i="0" lang="en-IN">
                <a:solidFill>
                  <a:srgbClr val="333333"/>
                </a:solidFill>
                <a:latin typeface="Inter"/>
                <a:ea typeface="Inter"/>
                <a:cs typeface="Inter"/>
                <a:sym typeface="Inter"/>
              </a:rPr>
              <a:t>: CPU act as a mind of any processing machine. It synchronizes and manages all processes that are carried out in microcontroller. User has no power to control the functioning of CPU. It interprets the program stored in ROM and carries out from storage and then performs it projected duty. CPU manage the different types of registers available in 8051 microcontroller.</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Interrupts</a:t>
            </a:r>
            <a:r>
              <a:rPr b="0" i="0" lang="en-IN">
                <a:solidFill>
                  <a:srgbClr val="333333"/>
                </a:solidFill>
                <a:latin typeface="Inter"/>
                <a:ea typeface="Inter"/>
                <a:cs typeface="Inter"/>
                <a:sym typeface="Inter"/>
              </a:rPr>
              <a:t>: Interrupts is a sub-routine call that given by the microcontroller when some other program with high priority is request for acquiring the system buses the n interrupts occur in current running program.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Interrupts provide a method to postpone or delay the current process, performs a sub-routine task and then restart the standard program again.</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Types of interrupt in 8051 Microcontroller:</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five sources of interrupts in 8051 Microcontroller: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Timer 0 overflow interrupt - TF0</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Timer 1 overflow interrupt - TF1</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External hardware interrupt - INT0</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External hardware interrupt - INT1</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Serial communication interrupt - RI/TI</a:t>
            </a:r>
            <a:endParaRPr/>
          </a:p>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470512" y="9623"/>
            <a:ext cx="8166000" cy="646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293" name="Google Shape;293;p38"/>
          <p:cNvSpPr txBox="1"/>
          <p:nvPr>
            <p:ph idx="1" type="body"/>
          </p:nvPr>
        </p:nvSpPr>
        <p:spPr>
          <a:xfrm>
            <a:off x="76200" y="533400"/>
            <a:ext cx="8660765" cy="637097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Memory</a:t>
            </a:r>
            <a:r>
              <a:rPr b="0" i="0" lang="en-IN">
                <a:solidFill>
                  <a:srgbClr val="333333"/>
                </a:solidFill>
                <a:latin typeface="Inter"/>
                <a:ea typeface="Inter"/>
                <a:cs typeface="Inter"/>
                <a:sym typeface="Inter"/>
              </a:rPr>
              <a:t>: For operation Micro-controller required a program. This program guides the microcontroller to perform the specific tasks. This program installed in microcontroller required some on chip memory for the storage of the program.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Microcontroller also required memory for storage of data and operands for the short duration. In microcontroller 8051 there is code or program memory of 4 KB that is it has 4 KB ROM and it also comprise of data memory (RAM) of 128 bytes.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Bus </a:t>
            </a:r>
            <a:r>
              <a:rPr b="0" i="0" lang="en-IN">
                <a:solidFill>
                  <a:srgbClr val="333333"/>
                </a:solidFill>
                <a:latin typeface="Inter"/>
                <a:ea typeface="Inter"/>
                <a:cs typeface="Inter"/>
                <a:sym typeface="Inter"/>
              </a:rPr>
              <a:t>: Bus is a group of wires which uses as a communication canal or acts as means of data transfer. The different bus configuration includes 8, 16 or more cables. Therefore, a bus can bear 8 bits, 16 bits all together.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Types of buses in 8051 Microcontroller:</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two types of bus used in 8051 microcontroller: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Address Bus</a:t>
            </a:r>
            <a:r>
              <a:rPr b="0" i="0" lang="en-IN">
                <a:solidFill>
                  <a:srgbClr val="000000"/>
                </a:solidFill>
                <a:latin typeface="Inter"/>
                <a:ea typeface="Inter"/>
                <a:cs typeface="Inter"/>
                <a:sym typeface="Inter"/>
              </a:rPr>
              <a:t>: 8051 microcontrollers is consisting of 16 bit address bus. It is generally be used for transferring the data from Central Processing Unit to Memory.</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Data bus</a:t>
            </a:r>
            <a:r>
              <a:rPr b="0" i="0" lang="en-IN">
                <a:solidFill>
                  <a:srgbClr val="000000"/>
                </a:solidFill>
                <a:latin typeface="Inter"/>
                <a:ea typeface="Inter"/>
                <a:cs typeface="Inter"/>
                <a:sym typeface="Inter"/>
              </a:rPr>
              <a:t>: 8051 microcontroller is consisting of 8 bits data bus. It is generally be used for transferring the data from one peripherals position to other peripherals.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Oscillator</a:t>
            </a:r>
            <a:r>
              <a:rPr b="0" i="0" lang="en-IN">
                <a:solidFill>
                  <a:srgbClr val="333333"/>
                </a:solidFill>
                <a:latin typeface="Inter"/>
                <a:ea typeface="Inter"/>
                <a:cs typeface="Inter"/>
                <a:sym typeface="Inter"/>
              </a:rPr>
              <a:t>: As the microcontroller is digital circuit therefore it needs timer for their operation. To perform timer operation inside microcontroller it required externally connected or on-chip oscillator. Microcontroller is used inside an embedded system for managing the function of devices. Therefore, 8051 uses the two 16 bit counters and timers. For the operation of this timers and counters the oscillator is used inside microcontroller.</a:t>
            </a:r>
            <a:endParaRPr/>
          </a:p>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8051 Microcontroller Pin Diagram</a:t>
            </a:r>
            <a:br>
              <a:rPr b="0" i="0" lang="en-IN">
                <a:solidFill>
                  <a:srgbClr val="610B38"/>
                </a:solidFill>
                <a:latin typeface="Arial"/>
                <a:ea typeface="Arial"/>
                <a:cs typeface="Arial"/>
                <a:sym typeface="Arial"/>
              </a:rPr>
            </a:br>
            <a:endParaRPr/>
          </a:p>
        </p:txBody>
      </p:sp>
      <p:sp>
        <p:nvSpPr>
          <p:cNvPr id="299" name="Google Shape;299;p39"/>
          <p:cNvSpPr txBox="1"/>
          <p:nvPr>
            <p:ph idx="1" type="body"/>
          </p:nvPr>
        </p:nvSpPr>
        <p:spPr>
          <a:xfrm>
            <a:off x="220860" y="1524000"/>
            <a:ext cx="8660765" cy="55399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Let's see the 40 pin Dual Inline Package (DIP) of microcontroller integrated circuit with externally connected power supply and oscillator.</a:t>
            </a:r>
            <a:endParaRPr/>
          </a:p>
        </p:txBody>
      </p:sp>
      <p:pic>
        <p:nvPicPr>
          <p:cNvPr descr="ES 8051 Microcontroller3" id="300" name="Google Shape;300;p39"/>
          <p:cNvPicPr preferRelativeResize="0"/>
          <p:nvPr/>
        </p:nvPicPr>
        <p:blipFill rotWithShape="1">
          <a:blip r:embed="rId3">
            <a:alphaModFix/>
          </a:blip>
          <a:srcRect b="0" l="0" r="0" t="0"/>
          <a:stretch/>
        </p:blipFill>
        <p:spPr>
          <a:xfrm>
            <a:off x="2514600" y="2057400"/>
            <a:ext cx="4333875" cy="4800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txBox="1"/>
          <p:nvPr>
            <p:ph type="title"/>
          </p:nvPr>
        </p:nvSpPr>
        <p:spPr>
          <a:xfrm>
            <a:off x="470512" y="9623"/>
            <a:ext cx="8166100" cy="689419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3200">
                <a:solidFill>
                  <a:srgbClr val="610B38"/>
                </a:solidFill>
                <a:latin typeface="Arial"/>
                <a:ea typeface="Arial"/>
                <a:cs typeface="Arial"/>
                <a:sym typeface="Arial"/>
              </a:rPr>
              <a:t>What is Embedded System?</a:t>
            </a:r>
            <a:br>
              <a:rPr b="0" i="0" lang="en-IN" sz="3200">
                <a:solidFill>
                  <a:srgbClr val="610B38"/>
                </a:solidFill>
                <a:latin typeface="Arial"/>
                <a:ea typeface="Arial"/>
                <a:cs typeface="Arial"/>
                <a:sym typeface="Arial"/>
              </a:rPr>
            </a:br>
            <a:br>
              <a:rPr b="0" i="0" lang="en-IN" sz="3200">
                <a:solidFill>
                  <a:srgbClr val="610B38"/>
                </a:solidFill>
                <a:latin typeface="Arial"/>
                <a:ea typeface="Arial"/>
                <a:cs typeface="Arial"/>
                <a:sym typeface="Arial"/>
              </a:rPr>
            </a:br>
            <a:r>
              <a:rPr b="0" i="0" lang="en-IN" sz="3200">
                <a:solidFill>
                  <a:srgbClr val="333333"/>
                </a:solidFill>
                <a:latin typeface="Inter"/>
                <a:ea typeface="Inter"/>
                <a:cs typeface="Inter"/>
                <a:sym typeface="Inter"/>
              </a:rPr>
              <a:t>An </a:t>
            </a:r>
            <a:r>
              <a:rPr b="1" i="0" lang="en-IN" sz="3200">
                <a:solidFill>
                  <a:srgbClr val="333333"/>
                </a:solidFill>
                <a:latin typeface="Inter"/>
                <a:ea typeface="Inter"/>
                <a:cs typeface="Inter"/>
                <a:sym typeface="Inter"/>
              </a:rPr>
              <a:t>Embedded System</a:t>
            </a:r>
            <a:r>
              <a:rPr b="0" i="0" lang="en-IN" sz="3200">
                <a:solidFill>
                  <a:srgbClr val="333333"/>
                </a:solidFill>
                <a:latin typeface="Inter"/>
                <a:ea typeface="Inter"/>
                <a:cs typeface="Inter"/>
                <a:sym typeface="Inter"/>
              </a:rPr>
              <a:t> is a system that has software embedded into computer-hardware, which makes a system dedicated for a variety of application or specific part of an application or product or part of a larger system.</a:t>
            </a:r>
            <a:br>
              <a:rPr b="0" i="0" lang="en-IN" sz="3200">
                <a:solidFill>
                  <a:srgbClr val="333333"/>
                </a:solidFill>
                <a:latin typeface="Inter"/>
                <a:ea typeface="Inter"/>
                <a:cs typeface="Inter"/>
                <a:sym typeface="Inter"/>
              </a:rPr>
            </a:br>
            <a:br>
              <a:rPr b="0" i="0" lang="en-IN" sz="3200">
                <a:solidFill>
                  <a:srgbClr val="333333"/>
                </a:solidFill>
                <a:latin typeface="Inter"/>
                <a:ea typeface="Inter"/>
                <a:cs typeface="Inter"/>
                <a:sym typeface="Inter"/>
              </a:rPr>
            </a:br>
            <a:r>
              <a:rPr b="0" i="0" lang="en-IN" sz="3200">
                <a:solidFill>
                  <a:srgbClr val="333333"/>
                </a:solidFill>
                <a:latin typeface="Inter"/>
                <a:ea typeface="Inter"/>
                <a:cs typeface="Inter"/>
                <a:sym typeface="Inter"/>
              </a:rPr>
              <a:t>An embedded system can be a small independent system or a large combinational system. It is a microcontroller-based control system used to perform a specific task of operation.</a:t>
            </a:r>
            <a:br>
              <a:rPr b="0" i="0" lang="en-IN" sz="3200">
                <a:solidFill>
                  <a:srgbClr val="333333"/>
                </a:solidFill>
                <a:latin typeface="Inter"/>
                <a:ea typeface="Inter"/>
                <a:cs typeface="Inter"/>
                <a:sym typeface="Inter"/>
              </a:rPr>
            </a:br>
            <a:endParaRPr sz="3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PIN DESCRIPTION</a:t>
            </a:r>
            <a:endParaRPr/>
          </a:p>
        </p:txBody>
      </p:sp>
      <p:sp>
        <p:nvSpPr>
          <p:cNvPr id="306" name="Google Shape;306;p40"/>
          <p:cNvSpPr txBox="1"/>
          <p:nvPr>
            <p:ph idx="1" type="body"/>
          </p:nvPr>
        </p:nvSpPr>
        <p:spPr>
          <a:xfrm>
            <a:off x="220860" y="1524000"/>
            <a:ext cx="8660765" cy="498598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Pins 1-8</a:t>
            </a:r>
            <a:r>
              <a:rPr b="0" i="0" lang="en-IN">
                <a:solidFill>
                  <a:srgbClr val="333333"/>
                </a:solidFill>
                <a:latin typeface="Inter"/>
                <a:ea typeface="Inter"/>
                <a:cs typeface="Inter"/>
                <a:sym typeface="Inter"/>
              </a:rPr>
              <a:t>: These pins belongs to Port 1 of microcontroller. Port 1 is used as domestically pulled up, quasi bi directional input/output port.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9</a:t>
            </a:r>
            <a:r>
              <a:rPr b="0" i="0" lang="en-IN">
                <a:solidFill>
                  <a:srgbClr val="333333"/>
                </a:solidFill>
                <a:latin typeface="Inter"/>
                <a:ea typeface="Inter"/>
                <a:cs typeface="Inter"/>
                <a:sym typeface="Inter"/>
              </a:rPr>
              <a:t>: It is a RESET pin which is utilized to set the microcontroller 8051 to its primary value. During the beginning of an application the RESET pin is to be set elevated for two machine rotations.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Pins 10-17</a:t>
            </a:r>
            <a:r>
              <a:rPr b="0" i="0" lang="en-IN">
                <a:solidFill>
                  <a:srgbClr val="333333"/>
                </a:solidFill>
                <a:latin typeface="Inter"/>
                <a:ea typeface="Inter"/>
                <a:cs typeface="Inter"/>
                <a:sym typeface="Inter"/>
              </a:rPr>
              <a:t>: These pins belong to Port 3 of microcontroller. Port 3 can be used for number of functions such as timer input, interrupts, serial communication indicator for transmitting (TxD) and receiving (RxD). It is also known as domestic pull up port with quasi bi direction port embedded within.</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Pins 18 and 19</a:t>
            </a:r>
            <a:r>
              <a:rPr b="0" i="0" lang="en-IN">
                <a:solidFill>
                  <a:srgbClr val="333333"/>
                </a:solidFill>
                <a:latin typeface="Inter"/>
                <a:ea typeface="Inter"/>
                <a:cs typeface="Inter"/>
                <a:sym typeface="Inter"/>
              </a:rPr>
              <a:t>: These pins are generally be used for interfacing outer crystal oscillator with given system clock.</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20</a:t>
            </a:r>
            <a:r>
              <a:rPr b="0" i="0" lang="en-IN">
                <a:solidFill>
                  <a:srgbClr val="333333"/>
                </a:solidFill>
                <a:latin typeface="Inter"/>
                <a:ea typeface="Inter"/>
                <a:cs typeface="Inter"/>
                <a:sym typeface="Inter"/>
              </a:rPr>
              <a:t>: This pin titled as V</a:t>
            </a:r>
            <a:r>
              <a:rPr b="0" baseline="-25000" i="0" lang="en-IN">
                <a:solidFill>
                  <a:srgbClr val="333333"/>
                </a:solidFill>
                <a:latin typeface="Inter"/>
                <a:ea typeface="Inter"/>
                <a:cs typeface="Inter"/>
                <a:sym typeface="Inter"/>
              </a:rPr>
              <a:t>ss</a:t>
            </a:r>
            <a:r>
              <a:rPr b="0" i="0" lang="en-IN">
                <a:solidFill>
                  <a:srgbClr val="333333"/>
                </a:solidFill>
                <a:latin typeface="Inter"/>
                <a:ea typeface="Inter"/>
                <a:cs typeface="Inter"/>
                <a:sym typeface="Inter"/>
              </a:rPr>
              <a:t>. It symbolizes ground voltage or 0 V is connected to this pin of microcontroller.</a:t>
            </a:r>
            <a:endParaRPr/>
          </a:p>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312" name="Google Shape;312;p41"/>
          <p:cNvSpPr txBox="1"/>
          <p:nvPr>
            <p:ph idx="1" type="body"/>
          </p:nvPr>
        </p:nvSpPr>
        <p:spPr>
          <a:xfrm>
            <a:off x="223179" y="914400"/>
            <a:ext cx="8660765" cy="553997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Pin 21-28</a:t>
            </a:r>
            <a:r>
              <a:rPr b="0" i="0" lang="en-IN">
                <a:solidFill>
                  <a:srgbClr val="333333"/>
                </a:solidFill>
                <a:latin typeface="Inter"/>
                <a:ea typeface="Inter"/>
                <a:cs typeface="Inter"/>
                <a:sym typeface="Inter"/>
              </a:rPr>
              <a:t>: These pins belong to port 2 of microcontroller. Port 2 can be used as Input/output port, senior order address bus are multiplexed with this quasi bi directional port.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29</a:t>
            </a:r>
            <a:r>
              <a:rPr b="0" i="0" lang="en-IN">
                <a:solidFill>
                  <a:srgbClr val="333333"/>
                </a:solidFill>
                <a:latin typeface="Inter"/>
                <a:ea typeface="Inter"/>
                <a:cs typeface="Inter"/>
                <a:sym typeface="Inter"/>
              </a:rPr>
              <a:t>: This pin belongs to Program Store Enable or PSEN. It is used for interpreting the sign from outer program memory.</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30</a:t>
            </a:r>
            <a:r>
              <a:rPr b="0" i="0" lang="en-IN">
                <a:solidFill>
                  <a:srgbClr val="333333"/>
                </a:solidFill>
                <a:latin typeface="Inter"/>
                <a:ea typeface="Inter"/>
                <a:cs typeface="Inter"/>
                <a:sym typeface="Inter"/>
              </a:rPr>
              <a:t>: This pin belongs to External Access or EA input is used for permit or prohibits outer memory interfacing. If there is no outer memory need, this pin is set to high by linking it with supply voltage .</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31</a:t>
            </a:r>
            <a:r>
              <a:rPr b="0" i="0" lang="en-IN">
                <a:solidFill>
                  <a:srgbClr val="333333"/>
                </a:solidFill>
                <a:latin typeface="Inter"/>
                <a:ea typeface="Inter"/>
                <a:cs typeface="Inter"/>
                <a:sym typeface="Inter"/>
              </a:rPr>
              <a:t>: This pin belongs to Address Latch Enable or ALE is used for de-multiplexing the address data indication of port 0 for outer memory interfacing.</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32-39</a:t>
            </a:r>
            <a:r>
              <a:rPr b="0" i="0" lang="en-IN">
                <a:solidFill>
                  <a:srgbClr val="333333"/>
                </a:solidFill>
                <a:latin typeface="Inter"/>
                <a:ea typeface="Inter"/>
                <a:cs typeface="Inter"/>
                <a:sym typeface="Inter"/>
              </a:rPr>
              <a:t>: These pins belong to Port 0 of the microcontroller. Port 0 can be used as input/output port, lower order address and data bus signals are multiplexed with this port. This pin act as bi directional Input/output port and outer connected pull up resistors are necessary for utilizing these ports as Input/output.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Pin 40</a:t>
            </a:r>
            <a:r>
              <a:rPr b="0" i="0" lang="en-IN">
                <a:solidFill>
                  <a:srgbClr val="333333"/>
                </a:solidFill>
                <a:latin typeface="Inter"/>
                <a:ea typeface="Inter"/>
                <a:cs typeface="Inter"/>
                <a:sym typeface="Inter"/>
              </a:rPr>
              <a:t>: This pin is used to provide power supply to the circuit.</a:t>
            </a:r>
            <a:endParaRPr/>
          </a:p>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C Programming with Keil Language</a:t>
            </a:r>
            <a:br>
              <a:rPr b="0" i="0" lang="en-IN">
                <a:solidFill>
                  <a:srgbClr val="610B38"/>
                </a:solidFill>
                <a:latin typeface="Arial"/>
                <a:ea typeface="Arial"/>
                <a:cs typeface="Arial"/>
                <a:sym typeface="Arial"/>
              </a:rPr>
            </a:br>
            <a:endParaRPr/>
          </a:p>
        </p:txBody>
      </p:sp>
      <p:sp>
        <p:nvSpPr>
          <p:cNvPr id="318" name="Google Shape;318;p42"/>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Embedded C is most popular programming language in software field for developing electronic gadgets. Each processor used in electronic system is associated with embedded software.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Embedded C programming plays a key role in performing specific function by the processor. In day-to-day life we used many electronic devices such as mobile phone, washing machine, digital camera, etc. These all device working is based on microcontroller that are programmed by embedded C.</a:t>
            </a:r>
            <a:endParaRPr/>
          </a:p>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BLOCK DIAGRAM</a:t>
            </a:r>
            <a:endParaRPr/>
          </a:p>
        </p:txBody>
      </p:sp>
      <p:sp>
        <p:nvSpPr>
          <p:cNvPr id="324" name="Google Shape;324;p43"/>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descr="Embedded C Programming with Keil Language1" id="325" name="Google Shape;325;p43"/>
          <p:cNvPicPr preferRelativeResize="0"/>
          <p:nvPr/>
        </p:nvPicPr>
        <p:blipFill rotWithShape="1">
          <a:blip r:embed="rId3">
            <a:alphaModFix/>
          </a:blip>
          <a:srcRect b="0" l="0" r="0" t="0"/>
          <a:stretch/>
        </p:blipFill>
        <p:spPr>
          <a:xfrm>
            <a:off x="1581150" y="1790700"/>
            <a:ext cx="5981700" cy="3276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331" name="Google Shape;331;p44"/>
          <p:cNvSpPr txBox="1"/>
          <p:nvPr>
            <p:ph idx="1" type="body"/>
          </p:nvPr>
        </p:nvSpPr>
        <p:spPr>
          <a:xfrm>
            <a:off x="220860" y="1524000"/>
            <a:ext cx="8660765" cy="221599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In embedded system programming C code is preferred over other language. Due to the following reasons: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Easy to understand</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High Reliability</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Portability</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Scalability</a:t>
            </a:r>
            <a:endParaRPr/>
          </a:p>
          <a:p>
            <a:pPr indent="0" lvl="0" marL="0" rtl="0" algn="l">
              <a:spcBef>
                <a:spcPts val="0"/>
              </a:spcBef>
              <a:spcAft>
                <a:spcPts val="0"/>
              </a:spcAft>
              <a:buNone/>
            </a:pPr>
            <a:br>
              <a:rPr lang="en-IN"/>
            </a:b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Programming:</a:t>
            </a:r>
            <a:br>
              <a:rPr b="0" i="0" lang="en-IN">
                <a:solidFill>
                  <a:srgbClr val="610B38"/>
                </a:solidFill>
                <a:latin typeface="Arial"/>
                <a:ea typeface="Arial"/>
                <a:cs typeface="Arial"/>
                <a:sym typeface="Arial"/>
              </a:rPr>
            </a:br>
            <a:endParaRPr/>
          </a:p>
        </p:txBody>
      </p:sp>
      <p:sp>
        <p:nvSpPr>
          <p:cNvPr id="337" name="Google Shape;337;p45"/>
          <p:cNvSpPr txBox="1"/>
          <p:nvPr>
            <p:ph idx="1" type="body"/>
          </p:nvPr>
        </p:nvSpPr>
        <p:spPr>
          <a:xfrm>
            <a:off x="220860" y="1524000"/>
            <a:ext cx="8660765" cy="83099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Basic Declaration</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block diagram of Embedded C Programming development:</a:t>
            </a:r>
            <a:endParaRPr/>
          </a:p>
          <a:p>
            <a:pPr indent="0" lvl="0" marL="0" rtl="0" algn="l">
              <a:spcBef>
                <a:spcPts val="0"/>
              </a:spcBef>
              <a:spcAft>
                <a:spcPts val="0"/>
              </a:spcAft>
              <a:buNone/>
            </a:pPr>
            <a:r>
              <a:t/>
            </a:r>
            <a:endParaRPr/>
          </a:p>
        </p:txBody>
      </p:sp>
      <p:pic>
        <p:nvPicPr>
          <p:cNvPr descr="Embedded C Programming with Keil Language2" id="338" name="Google Shape;338;p45"/>
          <p:cNvPicPr preferRelativeResize="0"/>
          <p:nvPr/>
        </p:nvPicPr>
        <p:blipFill rotWithShape="1">
          <a:blip r:embed="rId3">
            <a:alphaModFix/>
          </a:blip>
          <a:srcRect b="0" l="0" r="0" t="0"/>
          <a:stretch/>
        </p:blipFill>
        <p:spPr>
          <a:xfrm>
            <a:off x="1885950" y="2362200"/>
            <a:ext cx="5372100" cy="21336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6"/>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344" name="Google Shape;344;p46"/>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Function is a collection of statements that is used for performing a specific task and a collection of one or more functions is called a programming language. Every language is consisting of basic elements and grammatical rules. The C language programming is designed for function with variables, character set, data types, keywords, expression and so on are used for writing a C program.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extension in C language is known as embedded C programming language. As compared to above the embedded programming in C is also have some additional features like data types, keywords and header file etc is represented by</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7"/>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Basic Embedded C Programming Steps</a:t>
            </a:r>
            <a:br>
              <a:rPr b="0" i="0" lang="en-IN">
                <a:solidFill>
                  <a:srgbClr val="610B38"/>
                </a:solidFill>
                <a:latin typeface="Arial"/>
                <a:ea typeface="Arial"/>
                <a:cs typeface="Arial"/>
                <a:sym typeface="Arial"/>
              </a:rPr>
            </a:br>
            <a:endParaRPr/>
          </a:p>
        </p:txBody>
      </p:sp>
      <p:sp>
        <p:nvSpPr>
          <p:cNvPr id="350" name="Google Shape;350;p47"/>
          <p:cNvSpPr txBox="1"/>
          <p:nvPr>
            <p:ph idx="1" type="body"/>
          </p:nvPr>
        </p:nvSpPr>
        <p:spPr>
          <a:xfrm>
            <a:off x="241617" y="1600200"/>
            <a:ext cx="8660765" cy="83099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Let's see the block diagram representation of Embedded C Programming Steps:</a:t>
            </a:r>
            <a:endParaRPr/>
          </a:p>
          <a:p>
            <a:pPr indent="0" lvl="0" marL="0" rtl="0" algn="l">
              <a:spcBef>
                <a:spcPts val="0"/>
              </a:spcBef>
              <a:spcAft>
                <a:spcPts val="0"/>
              </a:spcAft>
              <a:buNone/>
            </a:pPr>
            <a:r>
              <a:t/>
            </a:r>
            <a:endParaRPr>
              <a:solidFill>
                <a:srgbClr val="333333"/>
              </a:solidFill>
              <a:latin typeface="Inter"/>
              <a:ea typeface="Inter"/>
              <a:cs typeface="Inter"/>
              <a:sym typeface="Inter"/>
            </a:endParaRPr>
          </a:p>
          <a:p>
            <a:pPr indent="0" lvl="0" marL="0" rtl="0" algn="l">
              <a:spcBef>
                <a:spcPts val="0"/>
              </a:spcBef>
              <a:spcAft>
                <a:spcPts val="0"/>
              </a:spcAft>
              <a:buNone/>
            </a:pPr>
            <a:r>
              <a:t/>
            </a:r>
            <a:endParaRPr/>
          </a:p>
        </p:txBody>
      </p:sp>
      <p:pic>
        <p:nvPicPr>
          <p:cNvPr descr="Embedded C Programming with Keil Language3" id="351" name="Google Shape;351;p47"/>
          <p:cNvPicPr preferRelativeResize="0"/>
          <p:nvPr/>
        </p:nvPicPr>
        <p:blipFill rotWithShape="1">
          <a:blip r:embed="rId3">
            <a:alphaModFix/>
          </a:blip>
          <a:srcRect b="0" l="0" r="0" t="0"/>
          <a:stretch/>
        </p:blipFill>
        <p:spPr>
          <a:xfrm>
            <a:off x="738188" y="2362200"/>
            <a:ext cx="7667625" cy="2133600"/>
          </a:xfrm>
          <a:prstGeom prst="rect">
            <a:avLst/>
          </a:prstGeom>
          <a:noFill/>
          <a:ln>
            <a:noFill/>
          </a:ln>
        </p:spPr>
      </p:pic>
      <p:sp>
        <p:nvSpPr>
          <p:cNvPr id="352" name="Google Shape;352;p47"/>
          <p:cNvSpPr txBox="1"/>
          <p:nvPr/>
        </p:nvSpPr>
        <p:spPr>
          <a:xfrm>
            <a:off x="447731" y="4909385"/>
            <a:ext cx="8153400" cy="92333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0" i="0" lang="en-IN" sz="1800">
                <a:solidFill>
                  <a:srgbClr val="333333"/>
                </a:solidFill>
                <a:latin typeface="Inter"/>
                <a:ea typeface="Inter"/>
                <a:cs typeface="Inter"/>
                <a:sym typeface="Inter"/>
              </a:rPr>
              <a:t>The microcontroller programming is different for each type of operating system. Even though there are many operating system are exist such as Windows, Linux, RTOS, etc but RTOS has several advantage for embedded system development.</a:t>
            </a:r>
            <a:endParaRPr sz="18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Embedded System I/O Programming</a:t>
            </a:r>
            <a:br>
              <a:rPr b="0" i="0" lang="en-IN">
                <a:solidFill>
                  <a:srgbClr val="610B38"/>
                </a:solidFill>
                <a:latin typeface="Arial"/>
                <a:ea typeface="Arial"/>
                <a:cs typeface="Arial"/>
                <a:sym typeface="Arial"/>
              </a:rPr>
            </a:br>
            <a:endParaRPr/>
          </a:p>
        </p:txBody>
      </p:sp>
      <p:sp>
        <p:nvSpPr>
          <p:cNvPr id="358" name="Google Shape;358;p48"/>
          <p:cNvSpPr txBox="1"/>
          <p:nvPr>
            <p:ph idx="1" type="body"/>
          </p:nvPr>
        </p:nvSpPr>
        <p:spPr>
          <a:xfrm>
            <a:off x="223179" y="680257"/>
            <a:ext cx="8660765" cy="138499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In 8051 Microcontroller, I/O operations are performed by using four ports and 40 pins. I/O operation port uses 32 pins with each port has 8 pins. The remaining 8-pins are used for providing</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the 40-Pin Plastic Dual Inline Package (PDIP) integrated circuit of microcontroller:</a:t>
            </a:r>
            <a:endParaRPr/>
          </a:p>
          <a:p>
            <a:pPr indent="0" lvl="0" marL="0" rtl="0" algn="l">
              <a:spcBef>
                <a:spcPts val="0"/>
              </a:spcBef>
              <a:spcAft>
                <a:spcPts val="0"/>
              </a:spcAft>
              <a:buNone/>
            </a:pPr>
            <a:r>
              <a:t/>
            </a:r>
            <a:endParaRPr/>
          </a:p>
        </p:txBody>
      </p:sp>
      <p:pic>
        <p:nvPicPr>
          <p:cNvPr descr="ES I/O Programming1" id="359" name="Google Shape;359;p48"/>
          <p:cNvPicPr preferRelativeResize="0"/>
          <p:nvPr/>
        </p:nvPicPr>
        <p:blipFill rotWithShape="1">
          <a:blip r:embed="rId3">
            <a:alphaModFix/>
          </a:blip>
          <a:srcRect b="0" l="0" r="0" t="0"/>
          <a:stretch/>
        </p:blipFill>
        <p:spPr>
          <a:xfrm>
            <a:off x="2438400" y="1730452"/>
            <a:ext cx="3619500" cy="4438650"/>
          </a:xfrm>
          <a:prstGeom prst="rect">
            <a:avLst/>
          </a:prstGeom>
          <a:noFill/>
          <a:ln>
            <a:noFill/>
          </a:ln>
        </p:spPr>
      </p:pic>
      <p:sp>
        <p:nvSpPr>
          <p:cNvPr id="360" name="Google Shape;360;p48"/>
          <p:cNvSpPr txBox="1"/>
          <p:nvPr/>
        </p:nvSpPr>
        <p:spPr>
          <a:xfrm>
            <a:off x="29066" y="6028632"/>
            <a:ext cx="8958606" cy="92333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i="0" lang="en-IN" sz="1800">
                <a:solidFill>
                  <a:srgbClr val="333333"/>
                </a:solidFill>
                <a:latin typeface="Inter"/>
                <a:ea typeface="Inter"/>
                <a:cs typeface="Inter"/>
                <a:sym typeface="Inter"/>
              </a:rPr>
              <a:t>Note</a:t>
            </a:r>
            <a:r>
              <a:rPr b="0" i="0" lang="en-IN" sz="1800">
                <a:solidFill>
                  <a:srgbClr val="333333"/>
                </a:solidFill>
                <a:latin typeface="Inter"/>
                <a:ea typeface="Inter"/>
                <a:cs typeface="Inter"/>
                <a:sym typeface="Inter"/>
              </a:rPr>
              <a:t> - In DIP structure of microcontroller we can recognize the first and last pin by using the cut present at middle of IC this cut is called as Notch of microcontroller. The first pin is present at left side of notch and last pin is present at right side of notch.</a:t>
            </a:r>
            <a:endParaRPr sz="18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I/O Ports and their Functions:</a:t>
            </a:r>
            <a:br>
              <a:rPr b="0" i="0" lang="en-IN">
                <a:solidFill>
                  <a:srgbClr val="610B38"/>
                </a:solidFill>
                <a:latin typeface="Arial"/>
                <a:ea typeface="Arial"/>
                <a:cs typeface="Arial"/>
                <a:sym typeface="Arial"/>
              </a:rPr>
            </a:br>
            <a:endParaRPr/>
          </a:p>
        </p:txBody>
      </p:sp>
      <p:sp>
        <p:nvSpPr>
          <p:cNvPr id="366" name="Google Shape;366;p49"/>
          <p:cNvSpPr txBox="1"/>
          <p:nvPr>
            <p:ph idx="1" type="body"/>
          </p:nvPr>
        </p:nvSpPr>
        <p:spPr>
          <a:xfrm>
            <a:off x="220860" y="1524000"/>
            <a:ext cx="8660765" cy="443198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In microcontroller there are four Input/output ports P0, P1, P2, and P3, each port is 8-bit port having 8 pins each. During RESET, all the ports are used as input ports. When the port gets first 0, then it becomes an output port. For reconfigure it as an input, the high signal (1) must be sent to a port.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Port 0 (Pin No 32 - Pin No 39):</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Port 0 contains 8 pins. It can be used as input or output. In general we connect P0 with 10K-ohm pull-up resistors for using it as an input or output port being an open drain.</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also referred as AD0-AD7, which allowing it to be used as both address and data transfer port. When we want to excess the external ROM, then P0 is used as both Data and Address Bus.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Address Latch Enable (ALE) Pin no 31 indicates if PO is used as address or data.</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When ALE=0 then it provides data D0-D7.</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When ALE=1 then it provides address A0-A7.</a:t>
            </a:r>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Components of Embedded  system</a:t>
            </a:r>
            <a:endParaRPr/>
          </a:p>
        </p:txBody>
      </p:sp>
      <p:pic>
        <p:nvPicPr>
          <p:cNvPr descr="What is ES" id="80" name="Google Shape;80;p5"/>
          <p:cNvPicPr preferRelativeResize="0"/>
          <p:nvPr/>
        </p:nvPicPr>
        <p:blipFill rotWithShape="1">
          <a:blip r:embed="rId3">
            <a:alphaModFix/>
          </a:blip>
          <a:srcRect b="0" l="0" r="0" t="0"/>
          <a:stretch/>
        </p:blipFill>
        <p:spPr>
          <a:xfrm>
            <a:off x="838200" y="1295400"/>
            <a:ext cx="7696200" cy="403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372" name="Google Shape;372;p50"/>
          <p:cNvSpPr txBox="1"/>
          <p:nvPr>
            <p:ph idx="1" type="body"/>
          </p:nvPr>
        </p:nvSpPr>
        <p:spPr>
          <a:xfrm>
            <a:off x="223179"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Let's see the structure of port 0 with externally connected pull up resistor:</a:t>
            </a:r>
            <a:endParaRPr/>
          </a:p>
        </p:txBody>
      </p:sp>
      <p:pic>
        <p:nvPicPr>
          <p:cNvPr descr="ES I/O Programming2" id="373" name="Google Shape;373;p50"/>
          <p:cNvPicPr preferRelativeResize="0"/>
          <p:nvPr/>
        </p:nvPicPr>
        <p:blipFill rotWithShape="1">
          <a:blip r:embed="rId3">
            <a:alphaModFix/>
          </a:blip>
          <a:srcRect b="0" l="0" r="0" t="0"/>
          <a:stretch/>
        </p:blipFill>
        <p:spPr>
          <a:xfrm>
            <a:off x="1914525" y="1881188"/>
            <a:ext cx="5314950" cy="3095625"/>
          </a:xfrm>
          <a:prstGeom prst="rect">
            <a:avLst/>
          </a:prstGeom>
          <a:noFill/>
          <a:ln>
            <a:noFill/>
          </a:ln>
        </p:spPr>
      </p:pic>
      <p:sp>
        <p:nvSpPr>
          <p:cNvPr id="374" name="Google Shape;374;p50"/>
          <p:cNvSpPr txBox="1"/>
          <p:nvPr/>
        </p:nvSpPr>
        <p:spPr>
          <a:xfrm>
            <a:off x="304800" y="4976813"/>
            <a:ext cx="8579144" cy="92333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b="0" i="0" lang="en-IN" sz="1800">
                <a:solidFill>
                  <a:srgbClr val="333333"/>
                </a:solidFill>
                <a:latin typeface="Inter"/>
                <a:ea typeface="Inter"/>
                <a:cs typeface="Inter"/>
                <a:sym typeface="Inter"/>
              </a:rPr>
              <a:t>Let's see an assembly language code for making the Port 0 to be worked as an input:-</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MOV A, #FFH; (comments: </a:t>
            </a:r>
            <a:r>
              <a:rPr b="0" i="0" lang="en-IN" sz="1800">
                <a:solidFill>
                  <a:srgbClr val="FF0000"/>
                </a:solidFill>
                <a:latin typeface="Inter"/>
                <a:ea typeface="Inter"/>
                <a:cs typeface="Inter"/>
                <a:sym typeface="Inter"/>
              </a:rPr>
              <a:t>A</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FFH</a:t>
            </a:r>
            <a:r>
              <a:rPr b="0" i="0" lang="en-IN" sz="1800">
                <a:solidFill>
                  <a:srgbClr val="000000"/>
                </a:solidFill>
                <a:latin typeface="Inter"/>
                <a:ea typeface="Inter"/>
                <a:cs typeface="Inter"/>
                <a:sym typeface="Inter"/>
              </a:rPr>
              <a:t> i.e. </a:t>
            </a:r>
            <a:r>
              <a:rPr b="0" i="0" lang="en-IN" sz="1800">
                <a:solidFill>
                  <a:srgbClr val="FF0000"/>
                </a:solidFill>
                <a:latin typeface="Inter"/>
                <a:ea typeface="Inter"/>
                <a:cs typeface="Inter"/>
                <a:sym typeface="Inter"/>
              </a:rPr>
              <a:t>A</a:t>
            </a:r>
            <a:r>
              <a:rPr b="0" i="0" lang="en-IN" sz="1800">
                <a:solidFill>
                  <a:srgbClr val="000000"/>
                </a:solidFill>
                <a:latin typeface="Inter"/>
                <a:ea typeface="Inter"/>
                <a:cs typeface="Inter"/>
                <a:sym typeface="Inter"/>
              </a:rPr>
              <a:t>=</a:t>
            </a:r>
            <a:r>
              <a:rPr b="0" i="0" lang="en-IN" sz="1800">
                <a:solidFill>
                  <a:srgbClr val="0000FF"/>
                </a:solidFill>
                <a:latin typeface="Inter"/>
                <a:ea typeface="Inter"/>
                <a:cs typeface="Inter"/>
                <a:sym typeface="Inter"/>
              </a:rPr>
              <a:t>1111</a:t>
            </a:r>
            <a:r>
              <a:rPr b="0" i="0" lang="en-IN" sz="1800">
                <a:solidFill>
                  <a:srgbClr val="000000"/>
                </a:solidFill>
                <a:latin typeface="Inter"/>
                <a:ea typeface="Inter"/>
                <a:cs typeface="Inter"/>
                <a:sym typeface="Inter"/>
              </a:rPr>
              <a:t> 1111)  </a:t>
            </a:r>
            <a:endParaRPr/>
          </a:p>
          <a:p>
            <a:pPr indent="-114300" lvl="0" marL="0" rtl="0" algn="just">
              <a:spcBef>
                <a:spcPts val="0"/>
              </a:spcBef>
              <a:spcAft>
                <a:spcPts val="0"/>
              </a:spcAft>
              <a:buClr>
                <a:srgbClr val="000000"/>
              </a:buClr>
              <a:buSzPts val="1800"/>
              <a:buFont typeface="Calibri"/>
              <a:buAutoNum type="arabicPeriod"/>
            </a:pPr>
            <a:r>
              <a:rPr b="0" i="0" lang="en-IN" sz="1800">
                <a:solidFill>
                  <a:srgbClr val="000000"/>
                </a:solidFill>
                <a:latin typeface="Inter"/>
                <a:ea typeface="Inter"/>
                <a:cs typeface="Inter"/>
                <a:sym typeface="Inter"/>
              </a:rPr>
              <a:t>MOV P0, A; (Port 0 all pin have 1's so that it work as Input)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380" name="Google Shape;380;p51"/>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Port 1 (Pin No 1-Pin No 8):</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also an 8-bit Port and can be worked as either input or output. It doesn't require external connected pull-up resistors because they are already present internally. Upon reset, Port 1 worked as an input port.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If port 1 is configured as an output port, then to use port 1 as input port again, we write 1 to all bits of port 1 as shown in the below code:-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#FFH        ; Value of Accumulator register </a:t>
            </a:r>
            <a:r>
              <a:rPr b="0" i="0" lang="en-IN">
                <a:solidFill>
                  <a:srgbClr val="FF0000"/>
                </a:solidFill>
                <a:latin typeface="Inter"/>
                <a:ea typeface="Inter"/>
                <a:cs typeface="Inter"/>
                <a:sym typeface="Inter"/>
              </a:rPr>
              <a:t>A</a:t>
            </a:r>
            <a:r>
              <a:rPr b="0" i="0" lang="en-IN">
                <a:solidFill>
                  <a:srgbClr val="000000"/>
                </a:solidFill>
                <a:latin typeface="Inter"/>
                <a:ea typeface="Inter"/>
                <a:cs typeface="Inter"/>
                <a:sym typeface="Inter"/>
              </a:rPr>
              <a:t>=</a:t>
            </a:r>
            <a:r>
              <a:rPr b="0" i="0" lang="en-IN">
                <a:solidFill>
                  <a:srgbClr val="0000FF"/>
                </a:solidFill>
                <a:latin typeface="Inter"/>
                <a:ea typeface="Inter"/>
                <a:cs typeface="Inter"/>
                <a:sym typeface="Inter"/>
              </a:rPr>
              <a:t>FF</a:t>
            </a:r>
            <a:r>
              <a:rPr b="0" i="0" lang="en-IN">
                <a:solidFill>
                  <a:srgbClr val="000000"/>
                </a:solidFill>
                <a:latin typeface="Inter"/>
                <a:ea typeface="Inter"/>
                <a:cs typeface="Inter"/>
                <a:sym typeface="Inter"/>
              </a:rPr>
              <a:t> hex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P1, A      ; Port 1 worked as an input port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P1      ; get data from P1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R5, A      ; save it in Register R5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ACALL   DELAY      ; wait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P1      ; get another data from P1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R6, A      ; save it in R6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ACALL   DELAY      ; wait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P1      ; get data from P1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R7, A      ; save it in R7  </a:t>
            </a:r>
            <a:endParaRPr/>
          </a:p>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386" name="Google Shape;386;p52"/>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Port 2 (Pin No 21-Pin No 28):</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Port 2 uses a total of 8 pins and it can also be used as input and output operation. Same as Port 1, P2 also not require external pull- up resistors. Port 2 can be used along with P0 to provide 16-bit address for an external memory. Therefore it is designated as (A0-A7), as shown in pin diagram.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If Port 2 is configured as an output port, then for using it as an input port again we write 1 to all bits of port 2 as shown in the below code:-</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A, #FFH        ; Value of Accumulator register </a:t>
            </a:r>
            <a:r>
              <a:rPr b="0" i="0" lang="en-IN">
                <a:solidFill>
                  <a:srgbClr val="FF0000"/>
                </a:solidFill>
                <a:latin typeface="Inter"/>
                <a:ea typeface="Inter"/>
                <a:cs typeface="Inter"/>
                <a:sym typeface="Inter"/>
              </a:rPr>
              <a:t>A</a:t>
            </a:r>
            <a:r>
              <a:rPr b="0" i="0" lang="en-IN">
                <a:solidFill>
                  <a:srgbClr val="000000"/>
                </a:solidFill>
                <a:latin typeface="Inter"/>
                <a:ea typeface="Inter"/>
                <a:cs typeface="Inter"/>
                <a:sym typeface="Inter"/>
              </a:rPr>
              <a:t>=</a:t>
            </a:r>
            <a:r>
              <a:rPr b="0" i="0" lang="en-IN">
                <a:solidFill>
                  <a:srgbClr val="0000FF"/>
                </a:solidFill>
                <a:latin typeface="Inter"/>
                <a:ea typeface="Inter"/>
                <a:cs typeface="Inter"/>
                <a:sym typeface="Inter"/>
              </a:rPr>
              <a:t>FF</a:t>
            </a:r>
            <a:r>
              <a:rPr b="0" i="0" lang="en-IN">
                <a:solidFill>
                  <a:srgbClr val="000000"/>
                </a:solidFill>
                <a:latin typeface="Inter"/>
                <a:ea typeface="Inter"/>
                <a:cs typeface="Inter"/>
                <a:sym typeface="Inter"/>
              </a:rPr>
              <a:t> hex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P2, A      ; Port 2 worked as an input port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BACK: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 MOV    A, P1      ; get data from P2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MOV     P1, A      ; save it in Port 1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SJMP     BACK      ; Keep doing that  </a:t>
            </a:r>
            <a:endParaRPr/>
          </a:p>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0" name="Shape 390"/>
        <p:cNvGrpSpPr/>
        <p:nvPr/>
      </p:nvGrpSpPr>
      <p:grpSpPr>
        <a:xfrm>
          <a:off x="0" y="0"/>
          <a:ext cx="0" cy="0"/>
          <a:chOff x="0" y="0"/>
          <a:chExt cx="0" cy="0"/>
        </a:xfrm>
      </p:grpSpPr>
      <p:sp>
        <p:nvSpPr>
          <p:cNvPr id="391" name="Google Shape;391;p53"/>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392" name="Google Shape;392;p53"/>
          <p:cNvSpPr/>
          <p:nvPr/>
        </p:nvSpPr>
        <p:spPr>
          <a:xfrm>
            <a:off x="0" y="-4290"/>
            <a:ext cx="9143999" cy="1733407"/>
          </a:xfrm>
          <a:prstGeom prst="rect">
            <a:avLst/>
          </a:prstGeom>
          <a:solidFill>
            <a:schemeClr val="lt1"/>
          </a:solidFill>
          <a:ln>
            <a:noFill/>
          </a:ln>
          <a:effectLst>
            <a:outerShdw blurRad="254000" sx="94000" rotWithShape="0" algn="t" dir="5460000" dist="38100" sy="94000">
              <a:srgbClr val="000000">
                <a:alpha val="29803"/>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393" name="Google Shape;393;p53"/>
          <p:cNvSpPr txBox="1"/>
          <p:nvPr>
            <p:ph type="title"/>
          </p:nvPr>
        </p:nvSpPr>
        <p:spPr>
          <a:xfrm>
            <a:off x="571351" y="240241"/>
            <a:ext cx="8070041" cy="1228299"/>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IN" sz="3500"/>
              <a:t> </a:t>
            </a:r>
            <a:endParaRPr sz="3500"/>
          </a:p>
        </p:txBody>
      </p:sp>
      <p:sp>
        <p:nvSpPr>
          <p:cNvPr id="394" name="Google Shape;394;p53"/>
          <p:cNvSpPr txBox="1"/>
          <p:nvPr>
            <p:ph idx="1" type="body"/>
          </p:nvPr>
        </p:nvSpPr>
        <p:spPr>
          <a:xfrm>
            <a:off x="571351" y="2321476"/>
            <a:ext cx="3648656" cy="385072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Inter"/>
              <a:buNone/>
            </a:pPr>
            <a:r>
              <a:rPr b="1" i="0" lang="en-IN" sz="1400" u="none" cap="none" strike="noStrike">
                <a:solidFill>
                  <a:schemeClr val="dk1"/>
                </a:solidFill>
                <a:latin typeface="Inter"/>
                <a:ea typeface="Inter"/>
                <a:cs typeface="Inter"/>
                <a:sym typeface="Inter"/>
              </a:rPr>
              <a:t>Port 3 (Pin No 10-Pin No 17):</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Port 3 is also of 8 bits and it can be used as Input/output. This port provides some important signals.</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P3.1 and P3.0 are RxD (Receiver) and TxD (Transmitter) respectively and it is collectively used for serial communication.</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P3.3 and P3.2 pins are used as external interrupts.</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P3.5 and P3.4 are used as timers T1 and T0 respectively.</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P3.6 and P3.7 are Write (WR) and Read (RD) pins.</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Let's see the Port 3 table showing an individual pin function:</a:t>
            </a:r>
            <a:endParaRPr b="0" i="0" sz="1400" u="none" cap="none" strike="noStrike">
              <a:solidFill>
                <a:schemeClr val="dk1"/>
              </a:solidFill>
              <a:latin typeface="Arial"/>
              <a:ea typeface="Arial"/>
              <a:cs typeface="Arial"/>
              <a:sym typeface="Arial"/>
            </a:endParaRPr>
          </a:p>
        </p:txBody>
      </p:sp>
      <p:graphicFrame>
        <p:nvGraphicFramePr>
          <p:cNvPr id="395" name="Google Shape;395;p53"/>
          <p:cNvGraphicFramePr/>
          <p:nvPr/>
        </p:nvGraphicFramePr>
        <p:xfrm>
          <a:off x="4807033" y="2321476"/>
          <a:ext cx="3000000" cy="3000000"/>
        </p:xfrm>
        <a:graphic>
          <a:graphicData uri="http://schemas.openxmlformats.org/drawingml/2006/table">
            <a:tbl>
              <a:tblPr>
                <a:noFill/>
                <a:tableStyleId>{B3318D4D-640B-422D-A477-828D1B5AD744}</a:tableStyleId>
              </a:tblPr>
              <a:tblGrid>
                <a:gridCol w="593050"/>
                <a:gridCol w="2356325"/>
                <a:gridCol w="835675"/>
              </a:tblGrid>
              <a:tr h="484450">
                <a:tc>
                  <a:txBody>
                    <a:bodyPr/>
                    <a:lstStyle/>
                    <a:p>
                      <a:pPr indent="0" lvl="0" marL="0" marR="0" rtl="0" algn="l">
                        <a:spcBef>
                          <a:spcPts val="0"/>
                        </a:spcBef>
                        <a:spcAft>
                          <a:spcPts val="0"/>
                        </a:spcAft>
                        <a:buNone/>
                      </a:pPr>
                      <a:r>
                        <a:rPr lang="en-IN" sz="1600">
                          <a:solidFill>
                            <a:srgbClr val="000000"/>
                          </a:solidFill>
                          <a:latin typeface="times new roman"/>
                          <a:ea typeface="times new roman"/>
                          <a:cs typeface="times new roman"/>
                          <a:sym typeface="times new roman"/>
                        </a:rPr>
                        <a:t>Pin</a:t>
                      </a:r>
                      <a:endParaRPr/>
                    </a:p>
                  </a:txBody>
                  <a:tcPr marT="103625" marB="103625" marR="103625" marL="103625">
                    <a:lnL cap="flat" cmpd="sng" w="9525">
                      <a:solidFill>
                        <a:srgbClr val="8087BE"/>
                      </a:solidFill>
                      <a:prstDash val="solid"/>
                      <a:round/>
                      <a:headEnd len="sm" w="sm" type="none"/>
                      <a:tailEnd len="sm" w="sm" type="none"/>
                    </a:lnL>
                    <a:lnR cap="flat" cmpd="sng" w="9525">
                      <a:solidFill>
                        <a:srgbClr val="8087BE"/>
                      </a:solidFill>
                      <a:prstDash val="solid"/>
                      <a:round/>
                      <a:headEnd len="sm" w="sm" type="none"/>
                      <a:tailEnd len="sm" w="sm" type="none"/>
                    </a:lnR>
                    <a:lnT cap="flat" cmpd="sng" w="9525">
                      <a:solidFill>
                        <a:srgbClr val="8087B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600">
                          <a:solidFill>
                            <a:srgbClr val="000000"/>
                          </a:solidFill>
                          <a:latin typeface="times new roman"/>
                          <a:ea typeface="times new roman"/>
                          <a:cs typeface="times new roman"/>
                          <a:sym typeface="times new roman"/>
                        </a:rPr>
                        <a:t>Function</a:t>
                      </a:r>
                      <a:endParaRPr/>
                    </a:p>
                  </a:txBody>
                  <a:tcPr marT="103625" marB="103625" marR="103625" marL="103625">
                    <a:lnL cap="flat" cmpd="sng" w="9525">
                      <a:solidFill>
                        <a:srgbClr val="8087BE"/>
                      </a:solidFill>
                      <a:prstDash val="solid"/>
                      <a:round/>
                      <a:headEnd len="sm" w="sm" type="none"/>
                      <a:tailEnd len="sm" w="sm" type="none"/>
                    </a:lnL>
                    <a:lnR cap="flat" cmpd="sng" w="9525">
                      <a:solidFill>
                        <a:srgbClr val="8087BE"/>
                      </a:solidFill>
                      <a:prstDash val="solid"/>
                      <a:round/>
                      <a:headEnd len="sm" w="sm" type="none"/>
                      <a:tailEnd len="sm" w="sm" type="none"/>
                    </a:lnR>
                    <a:lnT cap="flat" cmpd="sng" w="9525">
                      <a:solidFill>
                        <a:srgbClr val="8087B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600">
                          <a:solidFill>
                            <a:srgbClr val="000000"/>
                          </a:solidFill>
                          <a:latin typeface="times new roman"/>
                          <a:ea typeface="times new roman"/>
                          <a:cs typeface="times new roman"/>
                          <a:sym typeface="times new roman"/>
                        </a:rPr>
                        <a:t>P3 Bit</a:t>
                      </a:r>
                      <a:endParaRPr/>
                    </a:p>
                  </a:txBody>
                  <a:tcPr marT="103625" marB="103625" marR="103625" marL="103625">
                    <a:lnL cap="flat" cmpd="sng" w="9525">
                      <a:solidFill>
                        <a:srgbClr val="8087BE"/>
                      </a:solidFill>
                      <a:prstDash val="solid"/>
                      <a:round/>
                      <a:headEnd len="sm" w="sm" type="none"/>
                      <a:tailEnd len="sm" w="sm" type="none"/>
                    </a:lnL>
                    <a:lnR cap="flat" cmpd="sng" w="9525">
                      <a:solidFill>
                        <a:srgbClr val="8087BE"/>
                      </a:solidFill>
                      <a:prstDash val="solid"/>
                      <a:round/>
                      <a:headEnd len="sm" w="sm" type="none"/>
                      <a:tailEnd len="sm" w="sm" type="none"/>
                    </a:lnR>
                    <a:lnT cap="flat" cmpd="sng" w="9525">
                      <a:solidFill>
                        <a:srgbClr val="8087BE"/>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10</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Receiver (RxD)</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P3.0</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11</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Transmitter (TxD)</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P3.1&lt;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12</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Complement of INT 0</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P3.2&lt;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13</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INT 1</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P3.3&lt;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14</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Timer 0(TO)</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P3.4&lt;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15</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Timer 1(T1)</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P3.5&lt;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16</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Write (WR)</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P3.6&lt;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5375">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17</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Complement of read (RD)</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600">
                          <a:solidFill>
                            <a:srgbClr val="333333"/>
                          </a:solidFill>
                          <a:latin typeface="Inter"/>
                          <a:ea typeface="Inter"/>
                          <a:cs typeface="Inter"/>
                          <a:sym typeface="Inter"/>
                        </a:rPr>
                        <a:t>P3.7&lt;</a:t>
                      </a:r>
                      <a:endParaRPr/>
                    </a:p>
                  </a:txBody>
                  <a:tcPr marT="69075" marB="69075" marR="69075" marL="690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4"/>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401" name="Google Shape;401;p54"/>
          <p:cNvSpPr txBox="1"/>
          <p:nvPr>
            <p:ph idx="1" type="body"/>
          </p:nvPr>
        </p:nvSpPr>
        <p:spPr>
          <a:xfrm>
            <a:off x="220860" y="1524000"/>
            <a:ext cx="8660765" cy="4154984"/>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I/O Ports and Bit Addressability:</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a mostly used feature of 8051 while writing code for 8051. Sometimes there is a need to use only 1 or 2 bits of the port instead of using entire 8-bits. 8051 microcontroller provides the feature to use each bit of the ports.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While using a port in a single-bit manner, we provide the syntax "SETB X.Y", where X is the port number varies from 0 to 3, and Y is a bit number varies from 0 to 7.</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For example: - "SETB P1.3" sets high bit 3 of port 1.</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Let's see an assembly code for toggling the bit of P1.5 continuously:</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AGAIN: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SETB    P1.5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ACALL     DELAY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CLR P1.5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ACALL     DELAY  </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SJMP    AGAIN  </a:t>
            </a:r>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5" name="Shape 405"/>
        <p:cNvGrpSpPr/>
        <p:nvPr/>
      </p:nvGrpSpPr>
      <p:grpSpPr>
        <a:xfrm>
          <a:off x="0" y="0"/>
          <a:ext cx="0" cy="0"/>
          <a:chOff x="0" y="0"/>
          <a:chExt cx="0" cy="0"/>
        </a:xfrm>
      </p:grpSpPr>
      <p:sp>
        <p:nvSpPr>
          <p:cNvPr id="406" name="Google Shape;406;p55"/>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07" name="Google Shape;407;p55"/>
          <p:cNvSpPr/>
          <p:nvPr/>
        </p:nvSpPr>
        <p:spPr>
          <a:xfrm>
            <a:off x="0" y="-4290"/>
            <a:ext cx="9143999" cy="1733407"/>
          </a:xfrm>
          <a:prstGeom prst="rect">
            <a:avLst/>
          </a:prstGeom>
          <a:solidFill>
            <a:schemeClr val="lt1"/>
          </a:solidFill>
          <a:ln>
            <a:noFill/>
          </a:ln>
          <a:effectLst>
            <a:outerShdw blurRad="254000" sx="94000" rotWithShape="0" algn="t" dir="5460000" dist="38100" sy="94000">
              <a:srgbClr val="000000">
                <a:alpha val="29803"/>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408" name="Google Shape;408;p55"/>
          <p:cNvSpPr txBox="1"/>
          <p:nvPr>
            <p:ph type="title"/>
          </p:nvPr>
        </p:nvSpPr>
        <p:spPr>
          <a:xfrm>
            <a:off x="571351" y="240241"/>
            <a:ext cx="8070041" cy="1228299"/>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IN" sz="3500"/>
              <a:t> </a:t>
            </a:r>
            <a:endParaRPr sz="3500"/>
          </a:p>
        </p:txBody>
      </p:sp>
      <p:sp>
        <p:nvSpPr>
          <p:cNvPr id="409" name="Google Shape;409;p55"/>
          <p:cNvSpPr txBox="1"/>
          <p:nvPr>
            <p:ph idx="1" type="body"/>
          </p:nvPr>
        </p:nvSpPr>
        <p:spPr>
          <a:xfrm>
            <a:off x="571351" y="2321476"/>
            <a:ext cx="3648656" cy="3850724"/>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1"/>
              </a:buClr>
              <a:buSzPts val="1700"/>
              <a:buFont typeface="Arial"/>
              <a:buNone/>
            </a:pPr>
            <a:r>
              <a:rPr b="0" i="0" lang="en-IN" sz="1700" u="none" cap="none" strike="noStrike">
                <a:latin typeface="Arial"/>
                <a:ea typeface="Arial"/>
                <a:cs typeface="Arial"/>
                <a:sym typeface="Arial"/>
              </a:rPr>
              <a:t>Single Bit Instruction:</a:t>
            </a:r>
            <a:endParaRPr/>
          </a:p>
          <a:p>
            <a:pPr indent="0" lvl="0" marL="0" marR="0" rtl="0" algn="l">
              <a:spcBef>
                <a:spcPts val="600"/>
              </a:spcBef>
              <a:spcAft>
                <a:spcPts val="0"/>
              </a:spcAft>
              <a:buClr>
                <a:schemeClr val="dk1"/>
              </a:buClr>
              <a:buSzPts val="1700"/>
              <a:buFont typeface="Calibri"/>
              <a:buNone/>
            </a:pPr>
            <a:r>
              <a:t/>
            </a:r>
            <a:endParaRPr b="0" i="0" sz="1700" u="none" cap="none" strike="noStrike">
              <a:latin typeface="Arial"/>
              <a:ea typeface="Arial"/>
              <a:cs typeface="Arial"/>
              <a:sym typeface="Arial"/>
            </a:endParaRPr>
          </a:p>
        </p:txBody>
      </p:sp>
      <p:graphicFrame>
        <p:nvGraphicFramePr>
          <p:cNvPr id="410" name="Google Shape;410;p55"/>
          <p:cNvGraphicFramePr/>
          <p:nvPr/>
        </p:nvGraphicFramePr>
        <p:xfrm>
          <a:off x="4757737" y="2734617"/>
          <a:ext cx="3000000" cy="3000000"/>
        </p:xfrm>
        <a:graphic>
          <a:graphicData uri="http://schemas.openxmlformats.org/drawingml/2006/table">
            <a:tbl>
              <a:tblPr>
                <a:noFill/>
                <a:tableStyleId>{B3318D4D-640B-422D-A477-828D1B5AD744}</a:tableStyleId>
              </a:tblPr>
              <a:tblGrid>
                <a:gridCol w="1247200"/>
                <a:gridCol w="2636475"/>
              </a:tblGrid>
              <a:tr h="336625">
                <a:tc>
                  <a:txBody>
                    <a:bodyPr/>
                    <a:lstStyle/>
                    <a:p>
                      <a:pPr indent="0" lvl="0" marL="0" marR="0" rtl="0" algn="l">
                        <a:spcBef>
                          <a:spcPts val="0"/>
                        </a:spcBef>
                        <a:spcAft>
                          <a:spcPts val="0"/>
                        </a:spcAft>
                        <a:buNone/>
                      </a:pPr>
                      <a:r>
                        <a:rPr b="1" lang="en-IN" sz="1000" cap="none">
                          <a:solidFill>
                            <a:schemeClr val="dk1"/>
                          </a:solidFill>
                          <a:latin typeface="times new roman"/>
                          <a:ea typeface="times new roman"/>
                          <a:cs typeface="times new roman"/>
                          <a:sym typeface="times new roman"/>
                        </a:rPr>
                        <a:t>INSTRUCTION</a:t>
                      </a:r>
                      <a:endParaRPr/>
                    </a:p>
                  </a:txBody>
                  <a:tcPr marT="76500" marB="76500" marR="92450" marL="92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rPr b="1" lang="en-IN" sz="1000" cap="none">
                          <a:solidFill>
                            <a:schemeClr val="dk1"/>
                          </a:solidFill>
                          <a:latin typeface="times new roman"/>
                          <a:ea typeface="times new roman"/>
                          <a:cs typeface="times new roman"/>
                          <a:sym typeface="times new roman"/>
                        </a:rPr>
                        <a:t>FUNCTION</a:t>
                      </a:r>
                      <a:endParaRPr/>
                    </a:p>
                  </a:txBody>
                  <a:tcPr marT="76500" marB="76500" marR="92450" marL="92450" anchor="b">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2750">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CLR bit</a:t>
                      </a:r>
                      <a:endParaRPr/>
                    </a:p>
                  </a:txBody>
                  <a:tcPr marT="61625" marB="76500" marR="61625" marL="61625">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Clear the bit (bit=0)</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2750">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CPL bit</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Complement the bit (bit=NOT bit)</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372750">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SETB bit</a:t>
                      </a:r>
                      <a:endParaRPr/>
                    </a:p>
                  </a:txBody>
                  <a:tcPr marT="61625" marB="76500" marR="61625" marL="61625">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Set the bit (bit = 1)</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2750">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JB bit, target</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Jump to target if bit = 1 (jump if bit)</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r h="576750">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JBC bit, target</a:t>
                      </a:r>
                      <a:endParaRPr/>
                    </a:p>
                  </a:txBody>
                  <a:tcPr marT="61625" marB="76500" marR="61625" marL="61625">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Jump to target if bit = 1, clear bit (jump if bit, then clear)</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576750">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JNB bit, target</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just">
                        <a:spcBef>
                          <a:spcPts val="0"/>
                        </a:spcBef>
                        <a:spcAft>
                          <a:spcPts val="0"/>
                        </a:spcAft>
                        <a:buNone/>
                      </a:pPr>
                      <a:r>
                        <a:rPr lang="en-IN" sz="1300" cap="none">
                          <a:solidFill>
                            <a:schemeClr val="dk1"/>
                          </a:solidFill>
                          <a:latin typeface="Inter"/>
                          <a:ea typeface="Inter"/>
                          <a:cs typeface="Inter"/>
                          <a:sym typeface="Inter"/>
                        </a:rPr>
                        <a:t>Jump to target if bit = 0 (jump if no bit)</a:t>
                      </a:r>
                      <a:endParaRPr/>
                    </a:p>
                  </a:txBody>
                  <a:tcPr marT="61625" marB="76500" marR="61625" marL="61625">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6"/>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8051 Instruction Set</a:t>
            </a:r>
            <a:br>
              <a:rPr b="0" i="0" lang="en-IN">
                <a:solidFill>
                  <a:srgbClr val="610B38"/>
                </a:solidFill>
                <a:latin typeface="Arial"/>
                <a:ea typeface="Arial"/>
                <a:cs typeface="Arial"/>
                <a:sym typeface="Arial"/>
              </a:rPr>
            </a:br>
            <a:endParaRPr/>
          </a:p>
        </p:txBody>
      </p:sp>
      <p:sp>
        <p:nvSpPr>
          <p:cNvPr id="416" name="Google Shape;416;p56"/>
          <p:cNvSpPr txBox="1"/>
          <p:nvPr>
            <p:ph idx="1" type="body"/>
          </p:nvPr>
        </p:nvSpPr>
        <p:spPr>
          <a:xfrm>
            <a:off x="220860" y="1524000"/>
            <a:ext cx="8660765" cy="83099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An instruction is a command given to the microcontroller for performing a specified operation on presented data. The instruction set of microcontroller is a collection of instructions that the microcontroller is designed to execute.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7"/>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Data moving or handling Instructions:</a:t>
            </a:r>
            <a:br>
              <a:rPr b="0" i="0" lang="en-IN">
                <a:solidFill>
                  <a:srgbClr val="610B38"/>
                </a:solidFill>
                <a:latin typeface="Arial"/>
                <a:ea typeface="Arial"/>
                <a:cs typeface="Arial"/>
                <a:sym typeface="Arial"/>
              </a:rPr>
            </a:br>
            <a:br>
              <a:rPr lang="en-IN"/>
            </a:br>
            <a:endParaRPr/>
          </a:p>
        </p:txBody>
      </p:sp>
      <p:sp>
        <p:nvSpPr>
          <p:cNvPr id="422" name="Google Shape;422;p57"/>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aphicFrame>
        <p:nvGraphicFramePr>
          <p:cNvPr id="423" name="Google Shape;423;p57"/>
          <p:cNvGraphicFramePr/>
          <p:nvPr/>
        </p:nvGraphicFramePr>
        <p:xfrm>
          <a:off x="220859" y="762000"/>
          <a:ext cx="3000000" cy="3000000"/>
        </p:xfrm>
        <a:graphic>
          <a:graphicData uri="http://schemas.openxmlformats.org/drawingml/2006/table">
            <a:tbl>
              <a:tblPr>
                <a:noFill/>
                <a:tableStyleId>{B3318D4D-640B-422D-A477-828D1B5AD744}</a:tableStyleId>
              </a:tblPr>
              <a:tblGrid>
                <a:gridCol w="1732150"/>
                <a:gridCol w="1732150"/>
                <a:gridCol w="1732150"/>
                <a:gridCol w="1732150"/>
                <a:gridCol w="1732150"/>
              </a:tblGrid>
              <a:tr h="4181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Mnemonics</a:t>
                      </a:r>
                      <a:endParaRPr/>
                    </a:p>
                  </a:txBody>
                  <a:tcPr marT="48750" marB="48750" marR="48750" marL="48750">
                    <a:lnL cap="flat" cmpd="sng" w="9525">
                      <a:solidFill>
                        <a:srgbClr val="B0B401"/>
                      </a:solidFill>
                      <a:prstDash val="solid"/>
                      <a:round/>
                      <a:headEnd len="sm" w="sm" type="none"/>
                      <a:tailEnd len="sm" w="sm" type="none"/>
                    </a:lnL>
                    <a:lnR cap="flat" cmpd="sng" w="9525">
                      <a:solidFill>
                        <a:srgbClr val="B0B401"/>
                      </a:solidFill>
                      <a:prstDash val="solid"/>
                      <a:round/>
                      <a:headEnd len="sm" w="sm" type="none"/>
                      <a:tailEnd len="sm" w="sm" type="none"/>
                    </a:lnR>
                    <a:lnT cap="flat" cmpd="sng" w="9525">
                      <a:solidFill>
                        <a:srgbClr val="B0B401"/>
                      </a:solidFill>
                      <a:prstDash val="solid"/>
                      <a:round/>
                      <a:headEnd len="sm" w="sm" type="none"/>
                      <a:tailEnd len="sm" w="sm" type="none"/>
                    </a:lnT>
                    <a:lnB cap="flat" cmpd="sng" w="9525">
                      <a:solidFill>
                        <a:srgbClr val="B0C001"/>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Operational descriptions</a:t>
                      </a:r>
                      <a:endParaRPr/>
                    </a:p>
                  </a:txBody>
                  <a:tcPr marT="48750" marB="48750" marR="48750" marL="48750">
                    <a:lnL cap="flat" cmpd="sng" w="9525">
                      <a:solidFill>
                        <a:srgbClr val="B0B401"/>
                      </a:solidFill>
                      <a:prstDash val="solid"/>
                      <a:round/>
                      <a:headEnd len="sm" w="sm" type="none"/>
                      <a:tailEnd len="sm" w="sm" type="none"/>
                    </a:lnL>
                    <a:lnR cap="flat" cmpd="sng" w="9525">
                      <a:solidFill>
                        <a:srgbClr val="B0B401"/>
                      </a:solidFill>
                      <a:prstDash val="solid"/>
                      <a:round/>
                      <a:headEnd len="sm" w="sm" type="none"/>
                      <a:tailEnd len="sm" w="sm" type="none"/>
                    </a:lnR>
                    <a:lnT cap="flat" cmpd="sng" w="9525">
                      <a:solidFill>
                        <a:srgbClr val="B0B4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Addressing modes</a:t>
                      </a:r>
                      <a:endParaRPr/>
                    </a:p>
                  </a:txBody>
                  <a:tcPr marT="48750" marB="48750" marR="48750" marL="48750">
                    <a:lnL cap="flat" cmpd="sng" w="9525">
                      <a:solidFill>
                        <a:srgbClr val="B0B401"/>
                      </a:solidFill>
                      <a:prstDash val="solid"/>
                      <a:round/>
                      <a:headEnd len="sm" w="sm" type="none"/>
                      <a:tailEnd len="sm" w="sm" type="none"/>
                    </a:lnL>
                    <a:lnR cap="flat" cmpd="sng" w="9525">
                      <a:solidFill>
                        <a:srgbClr val="B0B401"/>
                      </a:solidFill>
                      <a:prstDash val="solid"/>
                      <a:round/>
                      <a:headEnd len="sm" w="sm" type="none"/>
                      <a:tailEnd len="sm" w="sm" type="none"/>
                    </a:lnR>
                    <a:lnT cap="flat" cmpd="sng" w="9525">
                      <a:solidFill>
                        <a:srgbClr val="B0B4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No. of cycles used</a:t>
                      </a:r>
                      <a:endParaRPr/>
                    </a:p>
                  </a:txBody>
                  <a:tcPr marT="48750" marB="48750" marR="48750" marL="48750">
                    <a:lnL cap="flat" cmpd="sng" w="9525">
                      <a:solidFill>
                        <a:srgbClr val="B0B401"/>
                      </a:solidFill>
                      <a:prstDash val="solid"/>
                      <a:round/>
                      <a:headEnd len="sm" w="sm" type="none"/>
                      <a:tailEnd len="sm" w="sm" type="none"/>
                    </a:lnL>
                    <a:lnR cap="flat" cmpd="sng" w="9525">
                      <a:solidFill>
                        <a:srgbClr val="B0B401"/>
                      </a:solidFill>
                      <a:prstDash val="solid"/>
                      <a:round/>
                      <a:headEnd len="sm" w="sm" type="none"/>
                      <a:tailEnd len="sm" w="sm" type="none"/>
                    </a:lnR>
                    <a:lnT cap="flat" cmpd="sng" w="9525">
                      <a:solidFill>
                        <a:srgbClr val="B0B4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No. of bytes occupied</a:t>
                      </a:r>
                      <a:endParaRPr/>
                    </a:p>
                  </a:txBody>
                  <a:tcPr marT="48750" marB="48750" marR="48750" marL="48750">
                    <a:lnL cap="flat" cmpd="sng" w="9525">
                      <a:solidFill>
                        <a:srgbClr val="B0B401"/>
                      </a:solidFill>
                      <a:prstDash val="solid"/>
                      <a:round/>
                      <a:headEnd len="sm" w="sm" type="none"/>
                      <a:tailEnd len="sm" w="sm" type="none"/>
                    </a:lnL>
                    <a:lnR cap="flat" cmpd="sng" w="9525">
                      <a:solidFill>
                        <a:srgbClr val="B0B401"/>
                      </a:solidFill>
                      <a:prstDash val="solid"/>
                      <a:round/>
                      <a:headEnd len="sm" w="sm" type="none"/>
                      <a:tailEnd len="sm" w="sm" type="none"/>
                    </a:lnR>
                    <a:lnT cap="flat" cmpd="sng" w="9525">
                      <a:solidFill>
                        <a:srgbClr val="B0B401"/>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6722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a,#num</a:t>
                      </a:r>
                      <a:endParaRPr/>
                    </a:p>
                  </a:txBody>
                  <a:tcPr marT="48750" marB="48750" marR="48750" marL="48750">
                    <a:lnL cap="flat" cmpd="sng" w="9525">
                      <a:solidFill>
                        <a:srgbClr val="B0C0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B0C001"/>
                      </a:solidFill>
                      <a:prstDash val="solid"/>
                      <a:round/>
                      <a:headEnd len="sm" w="sm" type="none"/>
                      <a:tailEnd len="sm" w="sm" type="none"/>
                    </a:lnT>
                    <a:lnB cap="flat" cmpd="sng" w="9525">
                      <a:solidFill>
                        <a:srgbClr val="B0BE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immediate data number in to acc</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immediate</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52467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Rx,a</a:t>
                      </a:r>
                      <a:endParaRPr/>
                    </a:p>
                  </a:txBody>
                  <a:tcPr marT="48750" marB="48750" marR="48750" marL="48750">
                    <a:lnL cap="flat" cmpd="sng" w="9525">
                      <a:solidFill>
                        <a:srgbClr val="B0BE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B0BE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acc to Rx</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register</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52467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a,Rx</a:t>
                      </a:r>
                      <a:endParaRPr/>
                    </a:p>
                  </a:txBody>
                  <a:tcPr marT="48750" marB="48750" marR="48750" marL="48750">
                    <a:lnL cap="flat" cmpd="sng" w="9525">
                      <a:solidFill>
                        <a:srgbClr val="D0B9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D0B9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Rx to acc</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register</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722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Rx,#num</a:t>
                      </a:r>
                      <a:endParaRPr/>
                    </a:p>
                  </a:txBody>
                  <a:tcPr marT="48750" marB="48750" marR="48750" marL="48750">
                    <a:lnL cap="flat" cmpd="sng" w="9525">
                      <a:solidFill>
                        <a:srgbClr val="D0B9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D0B9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immediate data num in to Rx</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immediate</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8198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a,add</a:t>
                      </a:r>
                      <a:endParaRPr/>
                    </a:p>
                  </a:txBody>
                  <a:tcPr marT="48750" marB="48750" marR="48750" marL="48750">
                    <a:lnL cap="flat" cmpd="sng" w="9525">
                      <a:solidFill>
                        <a:srgbClr val="D0B9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D0B9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direct address location add to acc</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8198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add,a</a:t>
                      </a:r>
                      <a:endParaRPr/>
                    </a:p>
                  </a:txBody>
                  <a:tcPr marT="48750" marB="48750" marR="48750" marL="48750">
                    <a:lnL cap="flat" cmpd="sng" w="9525">
                      <a:solidFill>
                        <a:srgbClr val="D0B9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D0B9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acc to direct address add</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8198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add,#num</a:t>
                      </a:r>
                      <a:endParaRPr/>
                    </a:p>
                  </a:txBody>
                  <a:tcPr marT="48750" marB="48750" marR="48750" marL="48750">
                    <a:lnL cap="flat" cmpd="sng" w="9525">
                      <a:solidFill>
                        <a:srgbClr val="D0B9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D0B9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immediate data num in to direct address</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722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add1,add2</a:t>
                      </a:r>
                      <a:endParaRPr/>
                    </a:p>
                  </a:txBody>
                  <a:tcPr marT="48750" marB="48750" marR="48750" marL="48750">
                    <a:lnL cap="flat" cmpd="sng" w="9525">
                      <a:solidFill>
                        <a:srgbClr val="D0B901"/>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D0B901"/>
                      </a:solidFill>
                      <a:prstDash val="solid"/>
                      <a:round/>
                      <a:headEnd len="sm" w="sm" type="none"/>
                      <a:tailEnd len="sm" w="sm" type="none"/>
                    </a:lnT>
                    <a:lnB cap="flat" cmpd="sng" w="9525">
                      <a:solidFill>
                        <a:srgbClr val="D0B901"/>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add2 to add1</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a:t>
                      </a:r>
                      <a:endParaRPr/>
                    </a:p>
                  </a:txBody>
                  <a:tcPr marT="32500" marB="32500" marR="32500" marL="325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429" name="Google Shape;429;p58"/>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aphicFrame>
        <p:nvGraphicFramePr>
          <p:cNvPr id="430" name="Google Shape;430;p58"/>
          <p:cNvGraphicFramePr/>
          <p:nvPr/>
        </p:nvGraphicFramePr>
        <p:xfrm>
          <a:off x="152400" y="76200"/>
          <a:ext cx="3000000" cy="3000000"/>
        </p:xfrm>
        <a:graphic>
          <a:graphicData uri="http://schemas.openxmlformats.org/drawingml/2006/table">
            <a:tbl>
              <a:tblPr>
                <a:noFill/>
                <a:tableStyleId>{B3318D4D-640B-422D-A477-828D1B5AD744}</a:tableStyleId>
              </a:tblPr>
              <a:tblGrid>
                <a:gridCol w="1798325"/>
                <a:gridCol w="1798325"/>
                <a:gridCol w="1798325"/>
                <a:gridCol w="1798325"/>
                <a:gridCol w="1798325"/>
              </a:tblGrid>
              <a:tr h="5140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Rx,add</a:t>
                      </a:r>
                      <a:endParaRPr/>
                    </a:p>
                  </a:txBody>
                  <a:tcPr marT="42175" marB="42175" marR="42175" marL="42175">
                    <a:lnL cap="flat" cmpd="sng" w="9525">
                      <a:solidFill>
                        <a:srgbClr val="E0C3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E0C3EE"/>
                      </a:solidFill>
                      <a:prstDash val="solid"/>
                      <a:round/>
                      <a:headEnd len="sm" w="sm" type="none"/>
                      <a:tailEnd len="sm" w="sm" type="none"/>
                    </a:lnT>
                    <a:lnB cap="flat" cmpd="sng" w="9525">
                      <a:solidFill>
                        <a:srgbClr val="00CC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137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add,Rx</a:t>
                      </a:r>
                      <a:endParaRPr/>
                    </a:p>
                  </a:txBody>
                  <a:tcPr marT="42175" marB="42175" marR="42175" marL="42175">
                    <a:lnL cap="flat" cmpd="sng" w="9525">
                      <a:solidFill>
                        <a:srgbClr val="00CC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CCEE"/>
                      </a:solidFill>
                      <a:prstDash val="solid"/>
                      <a:round/>
                      <a:headEnd len="sm" w="sm" type="none"/>
                      <a:tailEnd len="sm" w="sm" type="none"/>
                    </a:lnT>
                    <a:lnB cap="flat" cmpd="sng" w="9525">
                      <a:solidFill>
                        <a:srgbClr val="80D0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Rx to direct address add</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6585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@Rp,a</a:t>
                      </a:r>
                      <a:endParaRPr/>
                    </a:p>
                  </a:txBody>
                  <a:tcPr marT="42175" marB="42175" marR="42175" marL="42175">
                    <a:lnL cap="flat" cmpd="sng" w="9525">
                      <a:solidFill>
                        <a:srgbClr val="80D0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80D0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in acc to address in Rp</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137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a,@Rp</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that is at address in Rp to acc</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7137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add,@Rp</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that is at address in Rp to add</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585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@Rp,add</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in add to address in Rp</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8031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 @Rp,#num</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immediate byte num to the address in Rp</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137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Movx a,@Rp</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content of external add in Rp to acc</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7137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Movx a,@DPTR</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content of external add in DPTR to acc</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80310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Movx @Rp,a</a:t>
                      </a:r>
                      <a:endParaRPr/>
                    </a:p>
                  </a:txBody>
                  <a:tcPr marT="42175" marB="42175" marR="42175" marL="42175">
                    <a:lnL cap="flat" cmpd="sng" w="9525">
                      <a:solidFill>
                        <a:srgbClr val="60D5E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60D5EE"/>
                      </a:solidFill>
                      <a:prstDash val="solid"/>
                      <a:round/>
                      <a:headEnd len="sm" w="sm" type="none"/>
                      <a:tailEnd len="sm" w="sm" type="none"/>
                    </a:lnT>
                    <a:lnB cap="flat" cmpd="sng" w="9525">
                      <a:solidFill>
                        <a:srgbClr val="60D5EE"/>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content of acc to the external add in Rp</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8125" marB="28125" marR="28125" marL="2812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436" name="Google Shape;436;p59"/>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aphicFrame>
        <p:nvGraphicFramePr>
          <p:cNvPr id="437" name="Google Shape;437;p59"/>
          <p:cNvGraphicFramePr/>
          <p:nvPr/>
        </p:nvGraphicFramePr>
        <p:xfrm>
          <a:off x="220860" y="1"/>
          <a:ext cx="3000000" cy="3000000"/>
        </p:xfrm>
        <a:graphic>
          <a:graphicData uri="http://schemas.openxmlformats.org/drawingml/2006/table">
            <a:tbl>
              <a:tblPr>
                <a:noFill/>
                <a:tableStyleId>{B3318D4D-640B-422D-A477-828D1B5AD744}</a:tableStyleId>
              </a:tblPr>
              <a:tblGrid>
                <a:gridCol w="1754150"/>
                <a:gridCol w="1754150"/>
                <a:gridCol w="1754150"/>
                <a:gridCol w="1754150"/>
                <a:gridCol w="1754150"/>
              </a:tblGrid>
              <a:tr h="6031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Movx @DPTR,a</a:t>
                      </a:r>
                      <a:endParaRPr/>
                    </a:p>
                  </a:txBody>
                  <a:tcPr marT="32175" marB="32175" marR="32175" marL="32175">
                    <a:lnL cap="flat" cmpd="sng" w="9525">
                      <a:solidFill>
                        <a:srgbClr val="003C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3C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content of acc to the external add in DPTR</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92882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Movc a,@a+DPTR</a:t>
                      </a:r>
                      <a:endParaRPr/>
                    </a:p>
                  </a:txBody>
                  <a:tcPr marT="32175" marB="32175" marR="32175" marL="32175">
                    <a:lnL cap="flat" cmpd="sng" w="9525">
                      <a:solidFill>
                        <a:srgbClr val="0046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46BF"/>
                      </a:solidFill>
                      <a:prstDash val="solid"/>
                      <a:round/>
                      <a:headEnd len="sm" w="sm" type="none"/>
                      <a:tailEnd len="sm" w="sm" type="none"/>
                    </a:lnT>
                    <a:lnB cap="flat" cmpd="sng" w="9525">
                      <a:solidFill>
                        <a:srgbClr val="A042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 this the address of instruction is formed by adding acc and DPTR and their content is copied to acc</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92882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Movc a, @a+PC</a:t>
                      </a:r>
                      <a:endParaRPr/>
                    </a:p>
                  </a:txBody>
                  <a:tcPr marT="32175" marB="32175" marR="32175" marL="32175">
                    <a:lnL cap="flat" cmpd="sng" w="9525">
                      <a:solidFill>
                        <a:srgbClr val="A042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A042BF"/>
                      </a:solidFill>
                      <a:prstDash val="solid"/>
                      <a:round/>
                      <a:headEnd len="sm" w="sm" type="none"/>
                      <a:tailEnd len="sm" w="sm" type="none"/>
                    </a:lnT>
                    <a:lnB cap="flat" cmpd="sng" w="9525">
                      <a:solidFill>
                        <a:srgbClr val="4047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 this the address of instruction is formed by adding acc and PC and its content is copied to acc</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93577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Push add</a:t>
                      </a:r>
                      <a:endParaRPr/>
                    </a:p>
                  </a:txBody>
                  <a:tcPr marT="32175" marB="32175" marR="32175" marL="32175">
                    <a:lnL cap="flat" cmpd="sng" w="9525">
                      <a:solidFill>
                        <a:srgbClr val="4047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4047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 this instruction Increment Stack Pointer (SP) and copy the data from source add to internal RAM address contained in SP</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92882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Pop add</a:t>
                      </a:r>
                      <a:endParaRPr/>
                    </a:p>
                  </a:txBody>
                  <a:tcPr marT="32175" marB="32175" marR="32175" marL="32175">
                    <a:lnL cap="flat" cmpd="sng" w="9525">
                      <a:solidFill>
                        <a:srgbClr val="0046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46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copy the data from an internal RAM address contained in SP to destination add and decrement SP</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94575">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Xch a, Rx</a:t>
                      </a:r>
                      <a:endParaRPr/>
                    </a:p>
                  </a:txBody>
                  <a:tcPr marT="32175" marB="32175" marR="32175" marL="32175">
                    <a:lnL cap="flat" cmpd="sng" w="9525">
                      <a:solidFill>
                        <a:srgbClr val="0046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46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Exchange the data between acc and Rx</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Register</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6031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Xch a, add</a:t>
                      </a:r>
                      <a:endParaRPr/>
                    </a:p>
                  </a:txBody>
                  <a:tcPr marT="32175" marB="32175" marR="32175" marL="32175">
                    <a:lnL cap="flat" cmpd="sng" w="9525">
                      <a:solidFill>
                        <a:srgbClr val="0046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46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Exchange the data between acc and given add</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6031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Xch a,@Rp</a:t>
                      </a:r>
                      <a:endParaRPr/>
                    </a:p>
                  </a:txBody>
                  <a:tcPr marT="32175" marB="32175" marR="32175" marL="32175">
                    <a:lnL cap="flat" cmpd="sng" w="9525">
                      <a:solidFill>
                        <a:srgbClr val="0046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46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Exchange the data between acc and address in Rp</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603150">
                <a:tc>
                  <a:txBody>
                    <a:bodyPr/>
                    <a:lstStyle/>
                    <a:p>
                      <a:pPr indent="0" lvl="0" marL="0" marR="0" rtl="0" algn="l">
                        <a:spcBef>
                          <a:spcPts val="0"/>
                        </a:spcBef>
                        <a:spcAft>
                          <a:spcPts val="0"/>
                        </a:spcAft>
                        <a:buNone/>
                      </a:pPr>
                      <a:r>
                        <a:rPr lang="en-IN" sz="1200">
                          <a:solidFill>
                            <a:srgbClr val="000000"/>
                          </a:solidFill>
                          <a:latin typeface="times new roman"/>
                          <a:ea typeface="times new roman"/>
                          <a:cs typeface="times new roman"/>
                          <a:sym typeface="times new roman"/>
                        </a:rPr>
                        <a:t>Xchd a, @Rp</a:t>
                      </a:r>
                      <a:endParaRPr/>
                    </a:p>
                  </a:txBody>
                  <a:tcPr marT="32175" marB="32175" marR="32175" marL="32175">
                    <a:lnL cap="flat" cmpd="sng" w="9525">
                      <a:solidFill>
                        <a:srgbClr val="0046BF"/>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0046BF"/>
                      </a:solidFill>
                      <a:prstDash val="solid"/>
                      <a:round/>
                      <a:headEnd len="sm" w="sm" type="none"/>
                      <a:tailEnd len="sm" w="sm" type="none"/>
                    </a:lnT>
                    <a:lnB cap="flat" cmpd="sng" w="9525">
                      <a:solidFill>
                        <a:srgbClr val="0046BF"/>
                      </a:solidFill>
                      <a:prstDash val="solid"/>
                      <a:round/>
                      <a:headEnd len="sm" w="sm" type="none"/>
                      <a:tailEnd len="sm" w="sm" type="none"/>
                    </a:lnB>
                    <a:solidFill>
                      <a:srgbClr val="C7CCBE"/>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This instruction Exchange only lower nibble of acc and address in Rp</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indirect</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a:t>
                      </a:r>
                      <a:endParaRPr/>
                    </a:p>
                  </a:txBody>
                  <a:tcPr marT="21450" marB="21450" marR="21450" marL="214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6"/>
          <p:cNvSpPr txBox="1"/>
          <p:nvPr>
            <p:ph type="title"/>
          </p:nvPr>
        </p:nvSpPr>
        <p:spPr>
          <a:xfrm>
            <a:off x="488950" y="457200"/>
            <a:ext cx="8166100" cy="5539978"/>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sz="2400">
                <a:solidFill>
                  <a:srgbClr val="000000"/>
                </a:solidFill>
                <a:latin typeface="Inter"/>
                <a:ea typeface="Inter"/>
                <a:cs typeface="Inter"/>
                <a:sym typeface="Inter"/>
              </a:rPr>
              <a:t>Hardware:</a:t>
            </a:r>
            <a:r>
              <a:rPr b="0" i="0" lang="en-IN" sz="2400">
                <a:solidFill>
                  <a:srgbClr val="000000"/>
                </a:solidFill>
                <a:latin typeface="Inter"/>
                <a:ea typeface="Inter"/>
                <a:cs typeface="Inter"/>
                <a:sym typeface="Inter"/>
              </a:rPr>
              <a:t> Hardware is physically used component that is physically connected with an embedded system. It comprises of microcontroller based integrated circuit, power supply, LCD display etc.</a:t>
            </a:r>
            <a:br>
              <a:rPr b="0" i="0" lang="en-IN" sz="2400">
                <a:solidFill>
                  <a:srgbClr val="000000"/>
                </a:solidFill>
                <a:latin typeface="Inter"/>
                <a:ea typeface="Inter"/>
                <a:cs typeface="Inter"/>
                <a:sym typeface="Inter"/>
              </a:rPr>
            </a:br>
            <a:br>
              <a:rPr b="0" i="0" lang="en-IN" sz="2400">
                <a:solidFill>
                  <a:srgbClr val="000000"/>
                </a:solidFill>
                <a:latin typeface="Inter"/>
                <a:ea typeface="Inter"/>
                <a:cs typeface="Inter"/>
                <a:sym typeface="Inter"/>
              </a:rPr>
            </a:br>
            <a:r>
              <a:rPr b="1" i="0" lang="en-IN" sz="2400">
                <a:solidFill>
                  <a:srgbClr val="000000"/>
                </a:solidFill>
                <a:latin typeface="Inter"/>
                <a:ea typeface="Inter"/>
                <a:cs typeface="Inter"/>
                <a:sym typeface="Inter"/>
              </a:rPr>
              <a:t>Application software:</a:t>
            </a:r>
            <a:r>
              <a:rPr b="0" i="0" lang="en-IN" sz="2400">
                <a:solidFill>
                  <a:srgbClr val="000000"/>
                </a:solidFill>
                <a:latin typeface="Inter"/>
                <a:ea typeface="Inter"/>
                <a:cs typeface="Inter"/>
                <a:sym typeface="Inter"/>
              </a:rPr>
              <a:t> Application software allows the user to perform varieties of application to be run on an embedded system by changing the code installed in an embedded system.</a:t>
            </a:r>
            <a:br>
              <a:rPr b="0" i="0" lang="en-IN" sz="2400">
                <a:solidFill>
                  <a:srgbClr val="000000"/>
                </a:solidFill>
                <a:latin typeface="Inter"/>
                <a:ea typeface="Inter"/>
                <a:cs typeface="Inter"/>
                <a:sym typeface="Inter"/>
              </a:rPr>
            </a:br>
            <a:br>
              <a:rPr b="0" i="0" lang="en-IN" sz="2400">
                <a:solidFill>
                  <a:srgbClr val="000000"/>
                </a:solidFill>
                <a:latin typeface="Inter"/>
                <a:ea typeface="Inter"/>
                <a:cs typeface="Inter"/>
                <a:sym typeface="Inter"/>
              </a:rPr>
            </a:br>
            <a:r>
              <a:rPr b="1" i="0" lang="en-IN" sz="2400">
                <a:solidFill>
                  <a:srgbClr val="000000"/>
                </a:solidFill>
                <a:latin typeface="Inter"/>
                <a:ea typeface="Inter"/>
                <a:cs typeface="Inter"/>
                <a:sym typeface="Inter"/>
              </a:rPr>
              <a:t>Real Time Operating system (RTOS):</a:t>
            </a:r>
            <a:r>
              <a:rPr b="0" i="0" lang="en-IN" sz="2400">
                <a:solidFill>
                  <a:srgbClr val="000000"/>
                </a:solidFill>
                <a:latin typeface="Inter"/>
                <a:ea typeface="Inter"/>
                <a:cs typeface="Inter"/>
                <a:sym typeface="Inter"/>
              </a:rPr>
              <a:t> RTOS supervises the way an embedded system work. It act as an interface between hardware and application software which supervises the application software and provide mechanism to let the processor run on the basis of scheduling for controlling the effect of latencies.</a:t>
            </a:r>
            <a:br>
              <a:rPr b="0" i="0" lang="en-IN" sz="2400">
                <a:solidFill>
                  <a:srgbClr val="000000"/>
                </a:solidFill>
                <a:latin typeface="Inter"/>
                <a:ea typeface="Inter"/>
                <a:cs typeface="Inter"/>
                <a:sym typeface="Inter"/>
              </a:rPr>
            </a:br>
            <a:endParaRPr sz="24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0"/>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What is a Microprocessor?</a:t>
            </a:r>
            <a:br>
              <a:rPr b="0" i="0" lang="en-IN">
                <a:solidFill>
                  <a:srgbClr val="610B38"/>
                </a:solidFill>
                <a:latin typeface="Arial"/>
                <a:ea typeface="Arial"/>
                <a:cs typeface="Arial"/>
                <a:sym typeface="Arial"/>
              </a:rPr>
            </a:br>
            <a:endParaRPr/>
          </a:p>
        </p:txBody>
      </p:sp>
      <p:sp>
        <p:nvSpPr>
          <p:cNvPr id="443" name="Google Shape;443;p60"/>
          <p:cNvSpPr txBox="1"/>
          <p:nvPr>
            <p:ph idx="1" type="body"/>
          </p:nvPr>
        </p:nvSpPr>
        <p:spPr>
          <a:xfrm>
            <a:off x="220860" y="1524000"/>
            <a:ext cx="8660765" cy="304698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Computer's Central Processing Unit (CPU) built on a </a:t>
            </a:r>
            <a:r>
              <a:rPr b="1" i="0" lang="en-IN">
                <a:solidFill>
                  <a:srgbClr val="333333"/>
                </a:solidFill>
                <a:latin typeface="Inter"/>
                <a:ea typeface="Inter"/>
                <a:cs typeface="Inter"/>
                <a:sym typeface="Inter"/>
              </a:rPr>
              <a:t>single Integrated Circuit (IC)</a:t>
            </a:r>
            <a:r>
              <a:rPr b="0" i="0" lang="en-IN">
                <a:solidFill>
                  <a:srgbClr val="333333"/>
                </a:solidFill>
                <a:latin typeface="Inter"/>
                <a:ea typeface="Inter"/>
                <a:cs typeface="Inter"/>
                <a:sym typeface="Inter"/>
              </a:rPr>
              <a:t> is called a </a:t>
            </a:r>
            <a:r>
              <a:rPr b="1" i="0" lang="en-IN">
                <a:solidFill>
                  <a:srgbClr val="333333"/>
                </a:solidFill>
                <a:latin typeface="Inter"/>
                <a:ea typeface="Inter"/>
                <a:cs typeface="Inter"/>
                <a:sym typeface="Inter"/>
              </a:rPr>
              <a:t>microprocessor</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A digital computer with one microprocessor which acts as a CPU is called microcomputer.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is a programmable, multipurpose, clock -driven, register-based electronic device that reads binary instructions from a storage device called memory, accepts binary data as input and processes data according to those instructions and provides results as output.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microprocessor contains millions of tiny components like transistors, registers, and diodes that work together.</a:t>
            </a:r>
            <a:endParaRPr/>
          </a:p>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Block Diagram of a Microcomputer</a:t>
            </a:r>
            <a:br>
              <a:rPr b="0" i="0" lang="en-IN">
                <a:solidFill>
                  <a:srgbClr val="610B38"/>
                </a:solidFill>
                <a:latin typeface="Arial"/>
                <a:ea typeface="Arial"/>
                <a:cs typeface="Arial"/>
                <a:sym typeface="Arial"/>
              </a:rPr>
            </a:br>
            <a:endParaRPr/>
          </a:p>
        </p:txBody>
      </p:sp>
      <p:sp>
        <p:nvSpPr>
          <p:cNvPr id="449" name="Google Shape;449;p61"/>
          <p:cNvSpPr txBox="1"/>
          <p:nvPr>
            <p:ph idx="1" type="body"/>
          </p:nvPr>
        </p:nvSpPr>
        <p:spPr>
          <a:xfrm>
            <a:off x="152400" y="4812823"/>
            <a:ext cx="8660765" cy="110799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A microprocessor consists of an ALU, control unit and register array. Where </a:t>
            </a:r>
            <a:r>
              <a:rPr b="1" i="0" lang="en-IN">
                <a:solidFill>
                  <a:srgbClr val="333333"/>
                </a:solidFill>
                <a:latin typeface="Inter"/>
                <a:ea typeface="Inter"/>
                <a:cs typeface="Inter"/>
                <a:sym typeface="Inter"/>
              </a:rPr>
              <a:t>ALU</a:t>
            </a:r>
            <a:r>
              <a:rPr b="0" i="0" lang="en-IN">
                <a:solidFill>
                  <a:srgbClr val="333333"/>
                </a:solidFill>
                <a:latin typeface="Inter"/>
                <a:ea typeface="Inter"/>
                <a:cs typeface="Inter"/>
                <a:sym typeface="Inter"/>
              </a:rPr>
              <a:t> performs arithmetic and logical operations on the data received from an input device or memory. Control unit controls the instructions and flow of data within the computer. And, </a:t>
            </a:r>
            <a:r>
              <a:rPr b="1" i="0" lang="en-IN">
                <a:solidFill>
                  <a:srgbClr val="333333"/>
                </a:solidFill>
                <a:latin typeface="Inter"/>
                <a:ea typeface="Inter"/>
                <a:cs typeface="Inter"/>
                <a:sym typeface="Inter"/>
              </a:rPr>
              <a:t>register array</a:t>
            </a:r>
            <a:r>
              <a:rPr b="0" i="0" lang="en-IN">
                <a:solidFill>
                  <a:srgbClr val="333333"/>
                </a:solidFill>
                <a:latin typeface="Inter"/>
                <a:ea typeface="Inter"/>
                <a:cs typeface="Inter"/>
                <a:sym typeface="Inter"/>
              </a:rPr>
              <a:t> consists of registers identified by letters like B, C, D, E, H, L, a</a:t>
            </a:r>
            <a:endParaRPr/>
          </a:p>
        </p:txBody>
      </p:sp>
      <p:pic>
        <p:nvPicPr>
          <p:cNvPr descr="Microprocessor Introduction" id="450" name="Google Shape;450;p61"/>
          <p:cNvPicPr preferRelativeResize="0"/>
          <p:nvPr/>
        </p:nvPicPr>
        <p:blipFill rotWithShape="1">
          <a:blip r:embed="rId3">
            <a:alphaModFix/>
          </a:blip>
          <a:srcRect b="0" l="0" r="0" t="0"/>
          <a:stretch/>
        </p:blipFill>
        <p:spPr>
          <a:xfrm>
            <a:off x="1752600" y="1319469"/>
            <a:ext cx="4848225" cy="26384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Evolution of Microprocessors</a:t>
            </a:r>
            <a:br>
              <a:rPr b="0" i="0" lang="en-IN">
                <a:solidFill>
                  <a:srgbClr val="610B38"/>
                </a:solidFill>
                <a:latin typeface="Arial"/>
                <a:ea typeface="Arial"/>
                <a:cs typeface="Arial"/>
                <a:sym typeface="Arial"/>
              </a:rPr>
            </a:br>
            <a:br>
              <a:rPr lang="en-IN"/>
            </a:br>
            <a:endParaRPr/>
          </a:p>
        </p:txBody>
      </p:sp>
      <p:sp>
        <p:nvSpPr>
          <p:cNvPr id="456" name="Google Shape;456;p62"/>
          <p:cNvSpPr txBox="1"/>
          <p:nvPr>
            <p:ph idx="1" type="body"/>
          </p:nvPr>
        </p:nvSpPr>
        <p:spPr>
          <a:xfrm>
            <a:off x="152400" y="762000"/>
            <a:ext cx="8660765" cy="581697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We can categorize the microprocessor according to the generations or according to the size of the microprocessor: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First Generation (4 - bit Microprocessors)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first generation microprocessors were introduced in the year 1971-1972 by Intel Corporation. It was named </a:t>
            </a:r>
            <a:r>
              <a:rPr b="1" i="0" lang="en-IN">
                <a:solidFill>
                  <a:srgbClr val="333333"/>
                </a:solidFill>
                <a:latin typeface="Inter"/>
                <a:ea typeface="Inter"/>
                <a:cs typeface="Inter"/>
                <a:sym typeface="Inter"/>
              </a:rPr>
              <a:t>Intel 4004</a:t>
            </a:r>
            <a:r>
              <a:rPr b="0" i="0" lang="en-IN">
                <a:solidFill>
                  <a:srgbClr val="333333"/>
                </a:solidFill>
                <a:latin typeface="Inter"/>
                <a:ea typeface="Inter"/>
                <a:cs typeface="Inter"/>
                <a:sym typeface="Inter"/>
              </a:rPr>
              <a:t> since it was a 4-bit processor.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It was a processor on a single chip. It could perform simple arithmetic and logical operations such as addition, subtraction, Boolean OR and Boolean AND.</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 had a control unit capable of performing control functions like fetching an instruction from storage memory, decoding it, and then generating control pulses to execute it.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Second Generation (8 - bit Microprocessor)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second generation microprocessors were introduced in 1973 again by Intel. It was a first 8 - bit microprocessor which could perform arithmetic and logic operations on 8-bit words. It was Intel 8008, and another improved version was Intel 8088.</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Third Generation (16 - bit Microprocessor)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third generation microprocessors, introduced in 1978 were represented by </a:t>
            </a:r>
            <a:r>
              <a:rPr b="1" i="0" lang="en-IN">
                <a:solidFill>
                  <a:srgbClr val="333333"/>
                </a:solidFill>
                <a:latin typeface="Inter"/>
                <a:ea typeface="Inter"/>
                <a:cs typeface="Inter"/>
                <a:sym typeface="Inter"/>
              </a:rPr>
              <a:t>Intel's 8086, Zilog Z800 and 80286</a:t>
            </a:r>
            <a:r>
              <a:rPr b="0" i="0" lang="en-IN">
                <a:solidFill>
                  <a:srgbClr val="333333"/>
                </a:solidFill>
                <a:latin typeface="Inter"/>
                <a:ea typeface="Inter"/>
                <a:cs typeface="Inter"/>
                <a:sym typeface="Inter"/>
              </a:rPr>
              <a:t>, which were 16 - bit processors with a performance like minicomputers.</a:t>
            </a:r>
            <a:endParaRPr/>
          </a:p>
          <a:p>
            <a:pPr indent="0" lvl="0" marL="0" rtl="0" algn="l">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462" name="Google Shape;462;p63"/>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4B"/>
                </a:solidFill>
                <a:latin typeface="Arial"/>
                <a:ea typeface="Arial"/>
                <a:cs typeface="Arial"/>
                <a:sym typeface="Arial"/>
              </a:rPr>
              <a:t>Fourth Generation (32 - bit Microprocessors)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Several different companies introduced the 32-bit microprocessors, but the most popular one is the </a:t>
            </a:r>
            <a:r>
              <a:rPr b="1" i="0" lang="en-IN">
                <a:solidFill>
                  <a:srgbClr val="333333"/>
                </a:solidFill>
                <a:latin typeface="Inter"/>
                <a:ea typeface="Inter"/>
                <a:cs typeface="Inter"/>
                <a:sym typeface="Inter"/>
              </a:rPr>
              <a:t>Intel 80386</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4B"/>
                </a:solidFill>
                <a:latin typeface="Arial"/>
                <a:ea typeface="Arial"/>
                <a:cs typeface="Arial"/>
                <a:sym typeface="Arial"/>
              </a:rPr>
              <a:t>Fifth Generation (64 - bit Microprocessors)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From 1995 to now we are in the fifth generation. After 80856, Intel came out with a new processor namely Pentium processor followed by </a:t>
            </a:r>
            <a:r>
              <a:rPr b="1" i="0" lang="en-IN">
                <a:solidFill>
                  <a:srgbClr val="333333"/>
                </a:solidFill>
                <a:latin typeface="Inter"/>
                <a:ea typeface="Inter"/>
                <a:cs typeface="Inter"/>
                <a:sym typeface="Inter"/>
              </a:rPr>
              <a:t>Pentium Pro CPU</a:t>
            </a:r>
            <a:r>
              <a:rPr b="0" i="0" lang="en-IN">
                <a:solidFill>
                  <a:srgbClr val="333333"/>
                </a:solidFill>
                <a:latin typeface="Inter"/>
                <a:ea typeface="Inter"/>
                <a:cs typeface="Inter"/>
                <a:sym typeface="Inter"/>
              </a:rPr>
              <a:t>, which allows multiple CPUs in a single system to achieve multiprocessing.</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Other improved 64-bit processors are </a:t>
            </a:r>
            <a:r>
              <a:rPr b="1" i="0" lang="en-IN">
                <a:solidFill>
                  <a:srgbClr val="333333"/>
                </a:solidFill>
                <a:latin typeface="Inter"/>
                <a:ea typeface="Inter"/>
                <a:cs typeface="Inter"/>
                <a:sym typeface="Inter"/>
              </a:rPr>
              <a:t>Celeron, Dual, Quad, Octa Core processors</a:t>
            </a:r>
            <a:r>
              <a:rPr b="0" i="0" lang="en-IN">
                <a:solidFill>
                  <a:srgbClr val="333333"/>
                </a:solidFill>
                <a:latin typeface="Inter"/>
                <a:ea typeface="Inter"/>
                <a:cs typeface="Inter"/>
                <a:sym typeface="Inter"/>
              </a:rPr>
              <a:t>.</a:t>
            </a:r>
            <a:endParaRPr/>
          </a:p>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4"/>
          <p:cNvSpPr txBox="1"/>
          <p:nvPr>
            <p:ph type="ctrTitle"/>
          </p:nvPr>
        </p:nvSpPr>
        <p:spPr>
          <a:xfrm>
            <a:off x="304800" y="152400"/>
            <a:ext cx="8610600" cy="115062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4B"/>
                </a:solidFill>
                <a:latin typeface="Arial"/>
                <a:ea typeface="Arial"/>
                <a:cs typeface="Arial"/>
                <a:sym typeface="Arial"/>
              </a:rPr>
              <a:t>Table: Important Intel Microprocessors</a:t>
            </a:r>
            <a:br>
              <a:rPr b="0" i="0" lang="en-IN">
                <a:solidFill>
                  <a:srgbClr val="610B4B"/>
                </a:solidFill>
                <a:latin typeface="Arial"/>
                <a:ea typeface="Arial"/>
                <a:cs typeface="Arial"/>
                <a:sym typeface="Arial"/>
              </a:rPr>
            </a:br>
            <a:endParaRPr/>
          </a:p>
        </p:txBody>
      </p:sp>
      <p:sp>
        <p:nvSpPr>
          <p:cNvPr id="468" name="Google Shape;468;p64"/>
          <p:cNvSpPr txBox="1"/>
          <p:nvPr>
            <p:ph idx="1" type="subTitle"/>
          </p:nvPr>
        </p:nvSpPr>
        <p:spPr>
          <a:xfrm>
            <a:off x="1371600" y="3840480"/>
            <a:ext cx="6400800" cy="1714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aphicFrame>
        <p:nvGraphicFramePr>
          <p:cNvPr id="469" name="Google Shape;469;p64"/>
          <p:cNvGraphicFramePr/>
          <p:nvPr/>
        </p:nvGraphicFramePr>
        <p:xfrm>
          <a:off x="304800" y="1141477"/>
          <a:ext cx="3000000" cy="3000000"/>
        </p:xfrm>
        <a:graphic>
          <a:graphicData uri="http://schemas.openxmlformats.org/drawingml/2006/table">
            <a:tbl>
              <a:tblPr>
                <a:noFill/>
                <a:tableStyleId>{B3318D4D-640B-422D-A477-828D1B5AD744}</a:tableStyleId>
              </a:tblPr>
              <a:tblGrid>
                <a:gridCol w="1219200"/>
                <a:gridCol w="1219200"/>
                <a:gridCol w="1219200"/>
                <a:gridCol w="1219200"/>
                <a:gridCol w="1219200"/>
                <a:gridCol w="1219200"/>
                <a:gridCol w="1219200"/>
              </a:tblGrid>
              <a:tr h="619250">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Microprocessor</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Year of Invention</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Word Length</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Memory addressing Capacity</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Pins</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Clock</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Remarks</a:t>
                      </a:r>
                      <a:endParaRPr/>
                    </a:p>
                  </a:txBody>
                  <a:tcPr marT="67300" marB="67300" marR="67300" marL="67300">
                    <a:lnL cap="flat" cmpd="sng" w="9525">
                      <a:solidFill>
                        <a:srgbClr val="30781B"/>
                      </a:solidFill>
                      <a:prstDash val="solid"/>
                      <a:round/>
                      <a:headEnd len="sm" w="sm" type="none"/>
                      <a:tailEnd len="sm" w="sm" type="none"/>
                    </a:lnL>
                    <a:lnR cap="flat" cmpd="sng" w="9525">
                      <a:solidFill>
                        <a:srgbClr val="30781B"/>
                      </a:solidFill>
                      <a:prstDash val="solid"/>
                      <a:round/>
                      <a:headEnd len="sm" w="sm" type="none"/>
                      <a:tailEnd len="sm" w="sm" type="none"/>
                    </a:lnR>
                    <a:lnT cap="flat" cmpd="sng" w="9525">
                      <a:solidFill>
                        <a:srgbClr val="30781B"/>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57437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4004</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1971</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4-bit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 KB</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16</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750 KHz</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First Microprocessor</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3592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8085</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1976</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8-bit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64 KB</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40</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3-6 MHz</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Popular 8-bit Microprocessor</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57437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8086</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1978</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16-bit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1MB</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40</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5-8 MHz</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Widely used in PC/XT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57437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80286</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1982</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16-bit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16MB real, 4 GB virtual</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68</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6-12.5 MHz</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Widely used in PC/AT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57437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80386</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1985</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32-bit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4GB real, 64TB virtual</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132 14X14 PGA</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20-33 MHz</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Contains MMU on chip</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434425">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80486</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1989</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32-bit</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4GB real, 64TB virtual</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168 17X17 PGA</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25-100 MHz</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Contains MMU, cache and FPU, 1.2 million transistors</a:t>
                      </a:r>
                      <a:endParaRPr/>
                    </a:p>
                  </a:txBody>
                  <a:tcPr marT="44875" marB="44875" marR="44875" marL="448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475" name="Google Shape;475;p65"/>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graphicFrame>
        <p:nvGraphicFramePr>
          <p:cNvPr id="476" name="Google Shape;476;p65"/>
          <p:cNvGraphicFramePr/>
          <p:nvPr/>
        </p:nvGraphicFramePr>
        <p:xfrm>
          <a:off x="220860" y="311150"/>
          <a:ext cx="3000000" cy="3000000"/>
        </p:xfrm>
        <a:graphic>
          <a:graphicData uri="http://schemas.openxmlformats.org/drawingml/2006/table">
            <a:tbl>
              <a:tblPr>
                <a:noFill/>
                <a:tableStyleId>{B3318D4D-640B-422D-A477-828D1B5AD744}</a:tableStyleId>
              </a:tblPr>
              <a:tblGrid>
                <a:gridCol w="1237250"/>
                <a:gridCol w="1237250"/>
                <a:gridCol w="1237250"/>
                <a:gridCol w="1237250"/>
                <a:gridCol w="1237250"/>
                <a:gridCol w="1237250"/>
                <a:gridCol w="1237250"/>
              </a:tblGrid>
              <a:tr h="155440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Pentium</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1993</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32-bit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4GB real,32-bit address,64-bit data bus</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237 PGA</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60-200</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Contains 2 ALUs,2 Caches, FPU, 3.3 Million transistors, 3.3 V, 7.5 million transistors</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229075">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Pentium Pro</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1995</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32-bit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64GB real, 36-bit address bus</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387 PGA</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150-200 MHz</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It is a data flow processor. It contains second level cache also,3.3 V</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1391725">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Pentium II</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1997</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32-bit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233-400 MHz</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All features Pentium pro plus MMX technology,3.3 V, 7.5 million transistors</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1066400">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Pentium III</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1999</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32-bit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64GB</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370 PGA</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600-1.3 MHz</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Improved version of Pentium II; 70 new SIMD instructions</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578375">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Pentium 4</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2000</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32-bit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64GB</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423 PGA</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600-1.3 GHz</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Improved version of Pentium III</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15725">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Itanium</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2001</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64-bit</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64 address lines</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423 PGA</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733 MHz-1.3 GHz</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200">
                          <a:solidFill>
                            <a:srgbClr val="333333"/>
                          </a:solidFill>
                          <a:latin typeface="Inter"/>
                          <a:ea typeface="Inter"/>
                          <a:cs typeface="Inter"/>
                          <a:sym typeface="Inter"/>
                        </a:rPr>
                        <a:t>64-bit EPIC Processor</a:t>
                      </a:r>
                      <a:endParaRPr/>
                    </a:p>
                  </a:txBody>
                  <a:tcPr marT="34150" marB="34150" marR="34150" marL="341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482" name="Google Shape;482;p66"/>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Where,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PGA</a:t>
            </a:r>
            <a:r>
              <a:rPr b="0" i="0" lang="en-IN">
                <a:solidFill>
                  <a:srgbClr val="000000"/>
                </a:solidFill>
                <a:latin typeface="Inter"/>
                <a:ea typeface="Inter"/>
                <a:cs typeface="Inter"/>
                <a:sym typeface="Inter"/>
              </a:rPr>
              <a:t> - Pin Grid Array</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MMX</a:t>
            </a:r>
            <a:r>
              <a:rPr b="0" i="0" lang="en-IN">
                <a:solidFill>
                  <a:srgbClr val="000000"/>
                </a:solidFill>
                <a:latin typeface="Inter"/>
                <a:ea typeface="Inter"/>
                <a:cs typeface="Inter"/>
                <a:sym typeface="Inter"/>
              </a:rPr>
              <a:t> - MultiMedia eXtensions</a:t>
            </a:r>
            <a:endParaRPr b="0" i="0">
              <a:solidFill>
                <a:srgbClr val="000000"/>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EPIC</a:t>
            </a:r>
            <a:r>
              <a:rPr b="0" i="0" lang="en-IN">
                <a:solidFill>
                  <a:srgbClr val="000000"/>
                </a:solidFill>
                <a:latin typeface="Inter"/>
                <a:ea typeface="Inter"/>
                <a:cs typeface="Inter"/>
                <a:sym typeface="Inter"/>
              </a:rPr>
              <a:t> - Explicitly Parallel Instruction Computing</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SIMD</a:t>
            </a:r>
            <a:r>
              <a:rPr b="0" i="0" lang="en-IN">
                <a:solidFill>
                  <a:srgbClr val="000000"/>
                </a:solidFill>
                <a:latin typeface="Inter"/>
                <a:ea typeface="Inter"/>
                <a:cs typeface="Inter"/>
                <a:sym typeface="Inter"/>
              </a:rPr>
              <a:t> - Single Instruction Multiple Data</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ALU</a:t>
            </a:r>
            <a:r>
              <a:rPr b="0" i="0" lang="en-IN">
                <a:solidFill>
                  <a:srgbClr val="000000"/>
                </a:solidFill>
                <a:latin typeface="Inter"/>
                <a:ea typeface="Inter"/>
                <a:cs typeface="Inter"/>
                <a:sym typeface="Inter"/>
              </a:rPr>
              <a:t> - Arithmetic and Logic Unit</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MMU</a:t>
            </a:r>
            <a:r>
              <a:rPr b="0" i="0" lang="en-IN">
                <a:solidFill>
                  <a:srgbClr val="000000"/>
                </a:solidFill>
                <a:latin typeface="Inter"/>
                <a:ea typeface="Inter"/>
                <a:cs typeface="Inter"/>
                <a:sym typeface="Inter"/>
              </a:rPr>
              <a:t> - Memory Management Unit</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FPU</a:t>
            </a:r>
            <a:r>
              <a:rPr b="0" i="0" lang="en-IN">
                <a:solidFill>
                  <a:srgbClr val="000000"/>
                </a:solidFill>
                <a:latin typeface="Inter"/>
                <a:ea typeface="Inter"/>
                <a:cs typeface="Inter"/>
                <a:sym typeface="Inter"/>
              </a:rPr>
              <a:t> - Floating Point Unit</a:t>
            </a:r>
            <a:endParaRPr/>
          </a:p>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7"/>
          <p:cNvSpPr txBox="1"/>
          <p:nvPr>
            <p:ph type="title"/>
          </p:nvPr>
        </p:nvSpPr>
        <p:spPr>
          <a:xfrm>
            <a:off x="470512" y="9623"/>
            <a:ext cx="8166000" cy="1262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4000">
                <a:solidFill>
                  <a:srgbClr val="610B38"/>
                </a:solidFill>
                <a:latin typeface="Arial"/>
                <a:ea typeface="Arial"/>
                <a:cs typeface="Arial"/>
                <a:sym typeface="Arial"/>
              </a:rPr>
              <a:t>Basic Terms used in Microprocessor</a:t>
            </a:r>
            <a:br>
              <a:rPr b="0" i="0" lang="en-IN">
                <a:solidFill>
                  <a:srgbClr val="610B38"/>
                </a:solidFill>
                <a:latin typeface="Arial"/>
                <a:ea typeface="Arial"/>
                <a:cs typeface="Arial"/>
                <a:sym typeface="Arial"/>
              </a:rPr>
            </a:br>
            <a:endParaRPr/>
          </a:p>
        </p:txBody>
      </p:sp>
      <p:sp>
        <p:nvSpPr>
          <p:cNvPr id="488" name="Google Shape;488;p67"/>
          <p:cNvSpPr txBox="1"/>
          <p:nvPr>
            <p:ph idx="1" type="body"/>
          </p:nvPr>
        </p:nvSpPr>
        <p:spPr>
          <a:xfrm>
            <a:off x="220860" y="762000"/>
            <a:ext cx="8660765" cy="609397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Instruction Set</a:t>
            </a:r>
            <a:r>
              <a:rPr b="0" i="0" lang="en-IN">
                <a:solidFill>
                  <a:srgbClr val="333333"/>
                </a:solidFill>
                <a:latin typeface="Inter"/>
                <a:ea typeface="Inter"/>
                <a:cs typeface="Inter"/>
                <a:sym typeface="Inter"/>
              </a:rPr>
              <a:t> - The group of commands that the microprocessor can understand is called Instruction set. It is an interface between hardware and software.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Bus</a:t>
            </a:r>
            <a:r>
              <a:rPr b="0" i="0" lang="en-IN">
                <a:solidFill>
                  <a:srgbClr val="333333"/>
                </a:solidFill>
                <a:latin typeface="Inter"/>
                <a:ea typeface="Inter"/>
                <a:cs typeface="Inter"/>
                <a:sym typeface="Inter"/>
              </a:rPr>
              <a:t> - Set of conductors intended to transmit data, address or control information to different elements in a microprocessor. A microprocessor will have three types of buses, i.e., data bus, address bus, and control bus.</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IPC (Instructions Per Cycle)</a:t>
            </a:r>
            <a:r>
              <a:rPr b="0" i="0" lang="en-IN">
                <a:solidFill>
                  <a:srgbClr val="333333"/>
                </a:solidFill>
                <a:latin typeface="Inter"/>
                <a:ea typeface="Inter"/>
                <a:cs typeface="Inter"/>
                <a:sym typeface="Inter"/>
              </a:rPr>
              <a:t> - It is a measure of how many instructions a CPU is capable of executing in a single clock.</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Clock Speed</a:t>
            </a:r>
            <a:r>
              <a:rPr b="0" i="0" lang="en-IN">
                <a:solidFill>
                  <a:srgbClr val="333333"/>
                </a:solidFill>
                <a:latin typeface="Inter"/>
                <a:ea typeface="Inter"/>
                <a:cs typeface="Inter"/>
                <a:sym typeface="Inter"/>
              </a:rPr>
              <a:t> - It is the number of operations per second the processor can perform. It can be expressed in megahertz (MHz) or gigahertz (GHz). It is also called the Clock Rate.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Bandwidth</a:t>
            </a:r>
            <a:r>
              <a:rPr b="0" i="0" lang="en-IN">
                <a:solidFill>
                  <a:srgbClr val="333333"/>
                </a:solidFill>
                <a:latin typeface="Inter"/>
                <a:ea typeface="Inter"/>
                <a:cs typeface="Inter"/>
                <a:sym typeface="Inter"/>
              </a:rPr>
              <a:t> - The number of bits processed in a single instruction is called Bandwidth.</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Word Length</a:t>
            </a:r>
            <a:r>
              <a:rPr b="0" i="0" lang="en-IN">
                <a:solidFill>
                  <a:srgbClr val="333333"/>
                </a:solidFill>
                <a:latin typeface="Inter"/>
                <a:ea typeface="Inter"/>
                <a:cs typeface="Inter"/>
                <a:sym typeface="Inter"/>
              </a:rPr>
              <a:t> - The number of bits the processor can process at a time is called the word length of the processor. 8-bit Microprocessor may process 8 -bit data at a time. The range of word length is from 4 bits to 64 bits depending upon the type of the microcomputer.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Data Types</a:t>
            </a:r>
            <a:r>
              <a:rPr b="0" i="0" lang="en-IN">
                <a:solidFill>
                  <a:srgbClr val="333333"/>
                </a:solidFill>
                <a:latin typeface="Inter"/>
                <a:ea typeface="Inter"/>
                <a:cs typeface="Inter"/>
                <a:sym typeface="Inter"/>
              </a:rPr>
              <a:t> - The microprocessor supports multiple data type formats like binary, ASCII, signed and unsigned numbers.</a:t>
            </a:r>
            <a:endParaRPr/>
          </a:p>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Working of Microprocessor</a:t>
            </a:r>
            <a:br>
              <a:rPr b="0" i="0" lang="en-IN">
                <a:solidFill>
                  <a:srgbClr val="610B38"/>
                </a:solidFill>
                <a:latin typeface="Arial"/>
                <a:ea typeface="Arial"/>
                <a:cs typeface="Arial"/>
                <a:sym typeface="Arial"/>
              </a:rPr>
            </a:br>
            <a:endParaRPr/>
          </a:p>
        </p:txBody>
      </p:sp>
      <p:sp>
        <p:nvSpPr>
          <p:cNvPr id="494" name="Google Shape;494;p68"/>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microprocessor follows a sequence to execute the instruction: Fetch, Decode, and then Execute.</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Initially, the instructions are stored in the storage memory of the computer in sequential order. </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microprocessor fetches those instructions from the stored area (memory), then decodes it and executes those instructions till STOP instruction is met. </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Then, it sends the result in binary form to the output port. Between these processes, the register stores the temporary data and ALU (Arithmetic and Logic Unit) performs the computing functions.</a:t>
            </a:r>
            <a:endParaRPr/>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Features of Microprocessor</a:t>
            </a:r>
            <a:br>
              <a:rPr b="0" i="0" lang="en-IN">
                <a:solidFill>
                  <a:srgbClr val="610B38"/>
                </a:solidFill>
                <a:latin typeface="Arial"/>
                <a:ea typeface="Arial"/>
                <a:cs typeface="Arial"/>
                <a:sym typeface="Arial"/>
              </a:rPr>
            </a:br>
            <a:endParaRPr/>
          </a:p>
        </p:txBody>
      </p:sp>
      <p:sp>
        <p:nvSpPr>
          <p:cNvPr id="500" name="Google Shape;500;p69"/>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Low Cost</a:t>
            </a:r>
            <a:r>
              <a:rPr b="0" i="0" lang="en-IN">
                <a:solidFill>
                  <a:srgbClr val="000000"/>
                </a:solidFill>
                <a:latin typeface="Inter"/>
                <a:ea typeface="Inter"/>
                <a:cs typeface="Inter"/>
                <a:sym typeface="Inter"/>
              </a:rPr>
              <a:t> - Due to integrated circuit technology microprocessors are available at very low cost. It will reduce the cost of a computer system.</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High Speed</a:t>
            </a:r>
            <a:r>
              <a:rPr b="0" i="0" lang="en-IN">
                <a:solidFill>
                  <a:srgbClr val="000000"/>
                </a:solidFill>
                <a:latin typeface="Inter"/>
                <a:ea typeface="Inter"/>
                <a:cs typeface="Inter"/>
                <a:sym typeface="Inter"/>
              </a:rPr>
              <a:t> - Due to the technology involved in it, the microprocessor can work at very high speed. It can execute millions of instructions per second.</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Small Size</a:t>
            </a:r>
            <a:r>
              <a:rPr b="0" i="0" lang="en-IN">
                <a:solidFill>
                  <a:srgbClr val="000000"/>
                </a:solidFill>
                <a:latin typeface="Inter"/>
                <a:ea typeface="Inter"/>
                <a:cs typeface="Inter"/>
                <a:sym typeface="Inter"/>
              </a:rPr>
              <a:t> - A microprocessor is fabricated in a very less footprint due to very large scale and ultra large scale integration technology. Because of this, the size of the computer system is reduced.</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Versatile</a:t>
            </a:r>
            <a:r>
              <a:rPr b="0" i="0" lang="en-IN">
                <a:solidFill>
                  <a:srgbClr val="000000"/>
                </a:solidFill>
                <a:latin typeface="Inter"/>
                <a:ea typeface="Inter"/>
                <a:cs typeface="Inter"/>
                <a:sym typeface="Inter"/>
              </a:rPr>
              <a:t> - The same chip can be used for several applications, therefore, microprocessors are versatile.</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Low Power Consumption</a:t>
            </a:r>
            <a:r>
              <a:rPr b="0" i="0" lang="en-IN">
                <a:solidFill>
                  <a:srgbClr val="000000"/>
                </a:solidFill>
                <a:latin typeface="Inter"/>
                <a:ea typeface="Inter"/>
                <a:cs typeface="Inter"/>
                <a:sym typeface="Inter"/>
              </a:rPr>
              <a:t> - Microprocessors are using metal oxide semiconductor technology, which consumes less power.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Less Heat Generation</a:t>
            </a:r>
            <a:r>
              <a:rPr b="0" i="0" lang="en-IN">
                <a:solidFill>
                  <a:srgbClr val="000000"/>
                </a:solidFill>
                <a:latin typeface="Inter"/>
                <a:ea typeface="Inter"/>
                <a:cs typeface="Inter"/>
                <a:sym typeface="Inter"/>
              </a:rPr>
              <a:t> - Microprocessors uses semiconductor technology which will not emit much heat as compared to vacuum tube devices.</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Reliable</a:t>
            </a:r>
            <a:r>
              <a:rPr b="0" i="0" lang="en-IN">
                <a:solidFill>
                  <a:srgbClr val="000000"/>
                </a:solidFill>
                <a:latin typeface="Inter"/>
                <a:ea typeface="Inter"/>
                <a:cs typeface="Inter"/>
                <a:sym typeface="Inter"/>
              </a:rPr>
              <a:t> - Since microprocessors use semiconductor technology, therefore, the failure rate is very less. Hence it is very reliable.</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Portable</a:t>
            </a:r>
            <a:r>
              <a:rPr b="0" i="0" lang="en-IN">
                <a:solidFill>
                  <a:srgbClr val="000000"/>
                </a:solidFill>
                <a:latin typeface="Inter"/>
                <a:ea typeface="Inter"/>
                <a:cs typeface="Inter"/>
                <a:sym typeface="Inter"/>
              </a:rPr>
              <a:t> - Due to the small size and low power consumption microprocessors are portable.</a:t>
            </a:r>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7"/>
          <p:cNvSpPr txBox="1"/>
          <p:nvPr>
            <p:ph type="title"/>
          </p:nvPr>
        </p:nvSpPr>
        <p:spPr>
          <a:xfrm>
            <a:off x="470512" y="9623"/>
            <a:ext cx="8166100" cy="132343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sz="4400" u="none" cap="none" strike="noStrike">
                <a:solidFill>
                  <a:srgbClr val="610B38"/>
                </a:solidFill>
                <a:latin typeface="Arial"/>
                <a:ea typeface="Arial"/>
                <a:cs typeface="Arial"/>
                <a:sym typeface="Arial"/>
              </a:rPr>
              <a:t>Designing of an embedded system</a:t>
            </a:r>
            <a:br>
              <a:rPr b="0" i="0" lang="en-IN" sz="4400" u="none" cap="none" strike="noStrike">
                <a:solidFill>
                  <a:srgbClr val="610B38"/>
                </a:solidFill>
                <a:latin typeface="Arial"/>
                <a:ea typeface="Arial"/>
                <a:cs typeface="Arial"/>
                <a:sym typeface="Arial"/>
              </a:rPr>
            </a:br>
            <a:endParaRPr/>
          </a:p>
        </p:txBody>
      </p:sp>
      <p:sp>
        <p:nvSpPr>
          <p:cNvPr id="91" name="Google Shape;91;p7"/>
          <p:cNvSpPr txBox="1"/>
          <p:nvPr>
            <p:ph idx="1" type="body"/>
          </p:nvPr>
        </p:nvSpPr>
        <p:spPr>
          <a:xfrm>
            <a:off x="712582" y="8345497"/>
            <a:ext cx="8660765" cy="173784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92" name="Google Shape;92;p7"/>
          <p:cNvSpPr/>
          <p:nvPr/>
        </p:nvSpPr>
        <p:spPr>
          <a:xfrm>
            <a:off x="491722" y="2966969"/>
            <a:ext cx="8271278" cy="2217264"/>
          </a:xfrm>
          <a:prstGeom prst="rect">
            <a:avLst/>
          </a:prstGeom>
          <a:solidFill>
            <a:srgbClr val="FFFFFF"/>
          </a:solidFill>
          <a:ln>
            <a:noFill/>
          </a:ln>
        </p:spPr>
        <p:txBody>
          <a:bodyPr anchorCtr="0" anchor="ctr" bIns="45700" lIns="91425" spcFirstLastPara="1" rIns="91425" wrap="square" tIns="31725">
            <a:spAutoFit/>
          </a:bodyPr>
          <a:lstStyle/>
          <a:p>
            <a:pPr indent="0" lvl="0" marL="0" marR="0" rtl="0" algn="l">
              <a:lnSpc>
                <a:spcPct val="100000"/>
              </a:lnSpc>
              <a:spcBef>
                <a:spcPts val="0"/>
              </a:spcBef>
              <a:spcAft>
                <a:spcPts val="0"/>
              </a:spcAft>
              <a:buClr>
                <a:srgbClr val="333333"/>
              </a:buClr>
              <a:buSzPts val="1200"/>
              <a:buFont typeface="Inter"/>
              <a:buNone/>
            </a:pPr>
            <a:r>
              <a:rPr b="1" i="0" lang="en-IN" sz="1200" u="none" cap="none" strike="noStrike">
                <a:solidFill>
                  <a:srgbClr val="333333"/>
                </a:solidFill>
                <a:latin typeface="Inter"/>
                <a:ea typeface="Inter"/>
                <a:cs typeface="Inter"/>
                <a:sym typeface="Inter"/>
              </a:rPr>
              <a:t>Basic Structure of an Embedded System</a:t>
            </a:r>
            <a:endParaRPr b="0" i="0" sz="6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rPr b="0" i="0" lang="en-IN" sz="1800" u="none" cap="none" strike="noStrike">
                <a:solidFill>
                  <a:schemeClr val="dk1"/>
                </a:solidFill>
                <a:latin typeface="Arial"/>
                <a:ea typeface="Arial"/>
                <a:cs typeface="Arial"/>
                <a:sym typeface="Arial"/>
              </a:rPr>
              <a:t>  </a:t>
            </a:r>
            <a:r>
              <a:rPr b="0" i="0" lang="en-IN" sz="12700" u="none" cap="none" strike="noStrike">
                <a:solidFill>
                  <a:schemeClr val="dk1"/>
                </a:solidFill>
                <a:latin typeface="Arial"/>
                <a:ea typeface="Arial"/>
                <a:cs typeface="Arial"/>
                <a:sym typeface="Arial"/>
              </a:rPr>
              <a:t>             </a:t>
            </a:r>
            <a:r>
              <a:rPr b="0" i="0" lang="en-IN" sz="1800" u="none" cap="none" strike="noStrike">
                <a:solidFill>
                  <a:schemeClr val="dk1"/>
                </a:solidFill>
                <a:latin typeface="Arial"/>
                <a:ea typeface="Arial"/>
                <a:cs typeface="Arial"/>
                <a:sym typeface="Arial"/>
              </a:rPr>
              <a:t> </a:t>
            </a:r>
            <a:endParaRPr/>
          </a:p>
        </p:txBody>
      </p:sp>
      <p:pic>
        <p:nvPicPr>
          <p:cNvPr descr="ES Design of ES" id="93" name="Google Shape;93;p7"/>
          <p:cNvPicPr preferRelativeResize="0"/>
          <p:nvPr/>
        </p:nvPicPr>
        <p:blipFill rotWithShape="1">
          <a:blip r:embed="rId3">
            <a:alphaModFix/>
          </a:blip>
          <a:srcRect b="0" l="0" r="0" t="0"/>
          <a:stretch/>
        </p:blipFill>
        <p:spPr>
          <a:xfrm>
            <a:off x="618722" y="3506162"/>
            <a:ext cx="7953375" cy="173784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0"/>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Types of Microprocessors</a:t>
            </a:r>
            <a:br>
              <a:rPr b="0" i="0" lang="en-IN">
                <a:solidFill>
                  <a:srgbClr val="610B38"/>
                </a:solidFill>
                <a:latin typeface="Arial"/>
                <a:ea typeface="Arial"/>
                <a:cs typeface="Arial"/>
                <a:sym typeface="Arial"/>
              </a:rPr>
            </a:br>
            <a:endParaRPr/>
          </a:p>
        </p:txBody>
      </p:sp>
      <p:sp>
        <p:nvSpPr>
          <p:cNvPr id="506" name="Google Shape;506;p70"/>
          <p:cNvSpPr txBox="1"/>
          <p:nvPr>
            <p:ph idx="1" type="body"/>
          </p:nvPr>
        </p:nvSpPr>
        <p:spPr>
          <a:xfrm>
            <a:off x="220861" y="2047632"/>
            <a:ext cx="8770740" cy="3665086"/>
          </a:xfrm>
          <a:prstGeom prst="rect">
            <a:avLst/>
          </a:prstGeom>
          <a:solidFill>
            <a:srgbClr val="FFFFFF"/>
          </a:solidFill>
          <a:ln>
            <a:noFill/>
          </a:ln>
        </p:spPr>
        <p:txBody>
          <a:bodyPr anchorCtr="0" anchor="ctr" bIns="31725" lIns="47600" spcFirstLastPara="1" rIns="91425" wrap="square" tIns="31725">
            <a:spAutoFit/>
          </a:bodyPr>
          <a:lstStyle/>
          <a:p>
            <a:pPr indent="0" lvl="0" marL="0" marR="0" rtl="0" algn="l">
              <a:lnSpc>
                <a:spcPct val="100000"/>
              </a:lnSpc>
              <a:spcBef>
                <a:spcPts val="0"/>
              </a:spcBef>
              <a:spcAft>
                <a:spcPts val="0"/>
              </a:spcAft>
              <a:buClr>
                <a:srgbClr val="610B4B"/>
              </a:buClr>
              <a:buSzPts val="2000"/>
              <a:buFont typeface="Arial"/>
              <a:buNone/>
            </a:pPr>
            <a:r>
              <a:rPr b="0" i="0" lang="en-IN" sz="2000" u="none" cap="none" strike="noStrike">
                <a:solidFill>
                  <a:srgbClr val="610B4B"/>
                </a:solidFill>
                <a:latin typeface="Arial"/>
                <a:ea typeface="Arial"/>
                <a:cs typeface="Arial"/>
                <a:sym typeface="Arial"/>
              </a:rPr>
              <a:t>Vector Processors</a:t>
            </a:r>
            <a:endParaRPr/>
          </a:p>
          <a:p>
            <a:pPr indent="0" lvl="0" marL="0" marR="0" rtl="0" algn="l">
              <a:lnSpc>
                <a:spcPct val="100000"/>
              </a:lnSpc>
              <a:spcBef>
                <a:spcPts val="0"/>
              </a:spcBef>
              <a:spcAft>
                <a:spcPts val="0"/>
              </a:spcAft>
              <a:buClr>
                <a:srgbClr val="333333"/>
              </a:buClr>
              <a:buSzPts val="1800"/>
              <a:buFont typeface="Inter"/>
              <a:buNone/>
            </a:pPr>
            <a:r>
              <a:rPr b="0" i="0" lang="en-IN" sz="1800" u="none" cap="none" strike="noStrike">
                <a:solidFill>
                  <a:srgbClr val="333333"/>
                </a:solidFill>
                <a:latin typeface="Inter"/>
                <a:ea typeface="Inter"/>
                <a:cs typeface="Inter"/>
                <a:sym typeface="Inter"/>
              </a:rPr>
              <a:t>A </a:t>
            </a:r>
            <a:r>
              <a:rPr b="1" i="0" lang="en-IN" sz="1800" u="none" cap="none" strike="noStrike">
                <a:solidFill>
                  <a:srgbClr val="333333"/>
                </a:solidFill>
                <a:latin typeface="Inter"/>
                <a:ea typeface="Inter"/>
                <a:cs typeface="Inter"/>
                <a:sym typeface="Inter"/>
              </a:rPr>
              <a:t>vector processor</a:t>
            </a:r>
            <a:r>
              <a:rPr b="0" i="0" lang="en-IN" sz="1800" u="none" cap="none" strike="noStrike">
                <a:solidFill>
                  <a:srgbClr val="333333"/>
                </a:solidFill>
                <a:latin typeface="Inter"/>
                <a:ea typeface="Inter"/>
                <a:cs typeface="Inter"/>
                <a:sym typeface="Inter"/>
              </a:rPr>
              <a:t> is designed for vector computations. A vector is an array of operands of the same type. Consider the following vectors:</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200"/>
              <a:buFont typeface="Arimo"/>
              <a:buNone/>
            </a:pPr>
            <a:r>
              <a:rPr b="0" i="0" lang="en-IN" sz="1200" u="none" cap="none" strike="noStrike">
                <a:solidFill>
                  <a:srgbClr val="333333"/>
                </a:solidFill>
                <a:latin typeface="Arimo"/>
                <a:ea typeface="Arimo"/>
                <a:cs typeface="Arimo"/>
                <a:sym typeface="Arimo"/>
              </a:rPr>
              <a:t>Vector A (a</a:t>
            </a:r>
            <a:r>
              <a:rPr b="0" baseline="-25000" i="0" lang="en-IN" sz="1200" u="none" cap="none" strike="noStrike">
                <a:solidFill>
                  <a:srgbClr val="333333"/>
                </a:solidFill>
                <a:latin typeface="Arimo"/>
                <a:ea typeface="Arimo"/>
                <a:cs typeface="Arimo"/>
                <a:sym typeface="Arimo"/>
              </a:rPr>
              <a:t>1</a:t>
            </a:r>
            <a:r>
              <a:rPr b="0" i="0" lang="en-IN" sz="1200" u="none" cap="none" strike="noStrike">
                <a:solidFill>
                  <a:srgbClr val="333333"/>
                </a:solidFill>
                <a:latin typeface="Arimo"/>
                <a:ea typeface="Arimo"/>
                <a:cs typeface="Arimo"/>
                <a:sym typeface="Arimo"/>
              </a:rPr>
              <a:t>, a</a:t>
            </a:r>
            <a:r>
              <a:rPr b="0" baseline="-25000" i="0" lang="en-IN" sz="1200" u="none" cap="none" strike="noStrike">
                <a:solidFill>
                  <a:srgbClr val="333333"/>
                </a:solidFill>
                <a:latin typeface="Arimo"/>
                <a:ea typeface="Arimo"/>
                <a:cs typeface="Arimo"/>
                <a:sym typeface="Arimo"/>
              </a:rPr>
              <a:t>2</a:t>
            </a:r>
            <a:r>
              <a:rPr b="0" i="0" lang="en-IN" sz="1200" u="none" cap="none" strike="noStrike">
                <a:solidFill>
                  <a:srgbClr val="333333"/>
                </a:solidFill>
                <a:latin typeface="Arimo"/>
                <a:ea typeface="Arimo"/>
                <a:cs typeface="Arimo"/>
                <a:sym typeface="Arimo"/>
              </a:rPr>
              <a:t>, a</a:t>
            </a:r>
            <a:r>
              <a:rPr b="0" baseline="-25000" i="0" lang="en-IN" sz="1200" u="none" cap="none" strike="noStrike">
                <a:solidFill>
                  <a:srgbClr val="333333"/>
                </a:solidFill>
                <a:latin typeface="Arimo"/>
                <a:ea typeface="Arimo"/>
                <a:cs typeface="Arimo"/>
                <a:sym typeface="Arimo"/>
              </a:rPr>
              <a:t>3</a:t>
            </a:r>
            <a:r>
              <a:rPr b="0" i="0" lang="en-IN" sz="1200" u="none" cap="none" strike="noStrike">
                <a:solidFill>
                  <a:srgbClr val="333333"/>
                </a:solidFill>
                <a:latin typeface="Arimo"/>
                <a:ea typeface="Arimo"/>
                <a:cs typeface="Arimo"/>
                <a:sym typeface="Arimo"/>
              </a:rPr>
              <a:t>, ......., a</a:t>
            </a:r>
            <a:r>
              <a:rPr b="0" baseline="-25000" i="0" lang="en-IN" sz="1200" u="none" cap="none" strike="noStrike">
                <a:solidFill>
                  <a:srgbClr val="333333"/>
                </a:solidFill>
                <a:latin typeface="Arimo"/>
                <a:ea typeface="Arimo"/>
                <a:cs typeface="Arimo"/>
                <a:sym typeface="Arimo"/>
              </a:rPr>
              <a:t>n</a:t>
            </a:r>
            <a:r>
              <a:rPr b="0" i="0" lang="en-IN" sz="1200" u="none" cap="none" strike="noStrike">
                <a:solidFill>
                  <a:srgbClr val="333333"/>
                </a:solidFill>
                <a:latin typeface="Arimo"/>
                <a:ea typeface="Arimo"/>
                <a:cs typeface="Arimo"/>
                <a:sym typeface="Arimo"/>
              </a:rPr>
              <a:t>) Vector B (b</a:t>
            </a:r>
            <a:r>
              <a:rPr b="0" baseline="-25000" i="0" lang="en-IN" sz="1200" u="none" cap="none" strike="noStrike">
                <a:solidFill>
                  <a:srgbClr val="333333"/>
                </a:solidFill>
                <a:latin typeface="Arimo"/>
                <a:ea typeface="Arimo"/>
                <a:cs typeface="Arimo"/>
                <a:sym typeface="Arimo"/>
              </a:rPr>
              <a:t>1</a:t>
            </a:r>
            <a:r>
              <a:rPr b="0" i="0" lang="en-IN" sz="1200" u="none" cap="none" strike="noStrike">
                <a:solidFill>
                  <a:srgbClr val="333333"/>
                </a:solidFill>
                <a:latin typeface="Arimo"/>
                <a:ea typeface="Arimo"/>
                <a:cs typeface="Arimo"/>
                <a:sym typeface="Arimo"/>
              </a:rPr>
              <a:t>, b</a:t>
            </a:r>
            <a:r>
              <a:rPr b="0" baseline="-25000" i="0" lang="en-IN" sz="1200" u="none" cap="none" strike="noStrike">
                <a:solidFill>
                  <a:srgbClr val="333333"/>
                </a:solidFill>
                <a:latin typeface="Arimo"/>
                <a:ea typeface="Arimo"/>
                <a:cs typeface="Arimo"/>
                <a:sym typeface="Arimo"/>
              </a:rPr>
              <a:t>2</a:t>
            </a:r>
            <a:r>
              <a:rPr b="0" i="0" lang="en-IN" sz="1200" u="none" cap="none" strike="noStrike">
                <a:solidFill>
                  <a:srgbClr val="333333"/>
                </a:solidFill>
                <a:latin typeface="Arimo"/>
                <a:ea typeface="Arimo"/>
                <a:cs typeface="Arimo"/>
                <a:sym typeface="Arimo"/>
              </a:rPr>
              <a:t>, b</a:t>
            </a:r>
            <a:r>
              <a:rPr b="0" baseline="-25000" i="0" lang="en-IN" sz="1200" u="none" cap="none" strike="noStrike">
                <a:solidFill>
                  <a:srgbClr val="333333"/>
                </a:solidFill>
                <a:latin typeface="Arimo"/>
                <a:ea typeface="Arimo"/>
                <a:cs typeface="Arimo"/>
                <a:sym typeface="Arimo"/>
              </a:rPr>
              <a:t>3</a:t>
            </a:r>
            <a:r>
              <a:rPr b="0" i="0" lang="en-IN" sz="1200" u="none" cap="none" strike="noStrike">
                <a:solidFill>
                  <a:srgbClr val="333333"/>
                </a:solidFill>
                <a:latin typeface="Arimo"/>
                <a:ea typeface="Arimo"/>
                <a:cs typeface="Arimo"/>
                <a:sym typeface="Arimo"/>
              </a:rPr>
              <a:t>,......., b</a:t>
            </a:r>
            <a:r>
              <a:rPr b="0" baseline="-25000" i="0" lang="en-IN" sz="1200" u="none" cap="none" strike="noStrike">
                <a:solidFill>
                  <a:srgbClr val="333333"/>
                </a:solidFill>
                <a:latin typeface="Arimo"/>
                <a:ea typeface="Arimo"/>
                <a:cs typeface="Arimo"/>
                <a:sym typeface="Arimo"/>
              </a:rPr>
              <a:t>n</a:t>
            </a:r>
            <a:r>
              <a:rPr b="0" i="0" lang="en-IN" sz="1200" u="none" cap="none" strike="noStrike">
                <a:solidFill>
                  <a:srgbClr val="333333"/>
                </a:solidFill>
                <a:latin typeface="Arimo"/>
                <a:ea typeface="Arimo"/>
                <a:cs typeface="Arimo"/>
                <a:sym typeface="Arimo"/>
              </a:rPr>
              <a:t>) Vector C = Vector A + Vector B          = C(c</a:t>
            </a:r>
            <a:r>
              <a:rPr b="0" baseline="-25000" i="0" lang="en-IN" sz="1200" u="none" cap="none" strike="noStrike">
                <a:solidFill>
                  <a:srgbClr val="333333"/>
                </a:solidFill>
                <a:latin typeface="Arimo"/>
                <a:ea typeface="Arimo"/>
                <a:cs typeface="Arimo"/>
                <a:sym typeface="Arimo"/>
              </a:rPr>
              <a:t>1</a:t>
            </a:r>
            <a:r>
              <a:rPr b="0" i="0" lang="en-IN" sz="1200" u="none" cap="none" strike="noStrike">
                <a:solidFill>
                  <a:srgbClr val="333333"/>
                </a:solidFill>
                <a:latin typeface="Arimo"/>
                <a:ea typeface="Arimo"/>
                <a:cs typeface="Arimo"/>
                <a:sym typeface="Arimo"/>
              </a:rPr>
              <a:t>, c</a:t>
            </a:r>
            <a:r>
              <a:rPr b="0" baseline="-25000" i="0" lang="en-IN" sz="1200" u="none" cap="none" strike="noStrike">
                <a:solidFill>
                  <a:srgbClr val="333333"/>
                </a:solidFill>
                <a:latin typeface="Arimo"/>
                <a:ea typeface="Arimo"/>
                <a:cs typeface="Arimo"/>
                <a:sym typeface="Arimo"/>
              </a:rPr>
              <a:t>2</a:t>
            </a:r>
            <a:r>
              <a:rPr b="0" i="0" lang="en-IN" sz="1200" u="none" cap="none" strike="noStrike">
                <a:solidFill>
                  <a:srgbClr val="333333"/>
                </a:solidFill>
                <a:latin typeface="Arimo"/>
                <a:ea typeface="Arimo"/>
                <a:cs typeface="Arimo"/>
                <a:sym typeface="Arimo"/>
              </a:rPr>
              <a:t>, c</a:t>
            </a:r>
            <a:r>
              <a:rPr b="0" baseline="-25000" i="0" lang="en-IN" sz="1200" u="none" cap="none" strike="noStrike">
                <a:solidFill>
                  <a:srgbClr val="333333"/>
                </a:solidFill>
                <a:latin typeface="Arimo"/>
                <a:ea typeface="Arimo"/>
                <a:cs typeface="Arimo"/>
                <a:sym typeface="Arimo"/>
              </a:rPr>
              <a:t>3</a:t>
            </a:r>
            <a:r>
              <a:rPr b="0" i="0" lang="en-IN" sz="1200" u="none" cap="none" strike="noStrike">
                <a:solidFill>
                  <a:srgbClr val="333333"/>
                </a:solidFill>
                <a:latin typeface="Arimo"/>
                <a:ea typeface="Arimo"/>
                <a:cs typeface="Arimo"/>
                <a:sym typeface="Arimo"/>
              </a:rPr>
              <a:t>, .......,c</a:t>
            </a:r>
            <a:r>
              <a:rPr b="0" baseline="-25000" i="0" lang="en-IN" sz="1200" u="none" cap="none" strike="noStrike">
                <a:solidFill>
                  <a:srgbClr val="333333"/>
                </a:solidFill>
                <a:latin typeface="Arimo"/>
                <a:ea typeface="Arimo"/>
                <a:cs typeface="Arimo"/>
                <a:sym typeface="Arimo"/>
              </a:rPr>
              <a:t>n</a:t>
            </a:r>
            <a:r>
              <a:rPr b="0" i="0" lang="en-IN" sz="1200" u="none" cap="none" strike="noStrike">
                <a:solidFill>
                  <a:srgbClr val="333333"/>
                </a:solidFill>
                <a:latin typeface="Arimo"/>
                <a:ea typeface="Arimo"/>
                <a:cs typeface="Arimo"/>
                <a:sym typeface="Arimo"/>
              </a:rPr>
              <a:t>), where c</a:t>
            </a:r>
            <a:r>
              <a:rPr b="0" baseline="-25000" i="0" lang="en-IN" sz="1200" u="none" cap="none" strike="noStrike">
                <a:solidFill>
                  <a:srgbClr val="333333"/>
                </a:solidFill>
                <a:latin typeface="Arimo"/>
                <a:ea typeface="Arimo"/>
                <a:cs typeface="Arimo"/>
                <a:sym typeface="Arimo"/>
              </a:rPr>
              <a:t>1</a:t>
            </a:r>
            <a:r>
              <a:rPr b="0" i="0" lang="en-IN" sz="1200" u="none" cap="none" strike="noStrike">
                <a:solidFill>
                  <a:srgbClr val="333333"/>
                </a:solidFill>
                <a:latin typeface="Arimo"/>
                <a:ea typeface="Arimo"/>
                <a:cs typeface="Arimo"/>
                <a:sym typeface="Arimo"/>
              </a:rPr>
              <a:t> = a</a:t>
            </a:r>
            <a:r>
              <a:rPr b="0" baseline="-25000" i="0" lang="en-IN" sz="1200" u="none" cap="none" strike="noStrike">
                <a:solidFill>
                  <a:srgbClr val="333333"/>
                </a:solidFill>
                <a:latin typeface="Arimo"/>
                <a:ea typeface="Arimo"/>
                <a:cs typeface="Arimo"/>
                <a:sym typeface="Arimo"/>
              </a:rPr>
              <a:t>1</a:t>
            </a:r>
            <a:r>
              <a:rPr b="0" i="0" lang="en-IN" sz="1200" u="none" cap="none" strike="noStrike">
                <a:solidFill>
                  <a:srgbClr val="333333"/>
                </a:solidFill>
                <a:latin typeface="Arimo"/>
                <a:ea typeface="Arimo"/>
                <a:cs typeface="Arimo"/>
                <a:sym typeface="Arimo"/>
              </a:rPr>
              <a:t>+ b</a:t>
            </a:r>
            <a:r>
              <a:rPr b="0" baseline="-25000" i="0" lang="en-IN" sz="1200" u="none" cap="none" strike="noStrike">
                <a:solidFill>
                  <a:srgbClr val="333333"/>
                </a:solidFill>
                <a:latin typeface="Arimo"/>
                <a:ea typeface="Arimo"/>
                <a:cs typeface="Arimo"/>
                <a:sym typeface="Arimo"/>
              </a:rPr>
              <a:t>1</a:t>
            </a:r>
            <a:r>
              <a:rPr b="0" i="0" lang="en-IN" sz="1200" u="none" cap="none" strike="noStrike">
                <a:solidFill>
                  <a:srgbClr val="333333"/>
                </a:solidFill>
                <a:latin typeface="Arimo"/>
                <a:ea typeface="Arimo"/>
                <a:cs typeface="Arimo"/>
                <a:sym typeface="Arimo"/>
              </a:rPr>
              <a:t>, c</a:t>
            </a:r>
            <a:r>
              <a:rPr b="0" baseline="-25000" i="0" lang="en-IN" sz="1200" u="none" cap="none" strike="noStrike">
                <a:solidFill>
                  <a:srgbClr val="333333"/>
                </a:solidFill>
                <a:latin typeface="Arimo"/>
                <a:ea typeface="Arimo"/>
                <a:cs typeface="Arimo"/>
                <a:sym typeface="Arimo"/>
              </a:rPr>
              <a:t>2</a:t>
            </a:r>
            <a:r>
              <a:rPr b="0" i="0" lang="en-IN" sz="1200" u="none" cap="none" strike="noStrike">
                <a:solidFill>
                  <a:srgbClr val="333333"/>
                </a:solidFill>
                <a:latin typeface="Arimo"/>
                <a:ea typeface="Arimo"/>
                <a:cs typeface="Arimo"/>
                <a:sym typeface="Arimo"/>
              </a:rPr>
              <a:t> = a</a:t>
            </a:r>
            <a:r>
              <a:rPr b="0" baseline="-25000" i="0" lang="en-IN" sz="1200" u="none" cap="none" strike="noStrike">
                <a:solidFill>
                  <a:srgbClr val="333333"/>
                </a:solidFill>
                <a:latin typeface="Arimo"/>
                <a:ea typeface="Arimo"/>
                <a:cs typeface="Arimo"/>
                <a:sym typeface="Arimo"/>
              </a:rPr>
              <a:t>2</a:t>
            </a:r>
            <a:r>
              <a:rPr b="0" i="0" lang="en-IN" sz="1200" u="none" cap="none" strike="noStrike">
                <a:solidFill>
                  <a:srgbClr val="333333"/>
                </a:solidFill>
                <a:latin typeface="Arimo"/>
                <a:ea typeface="Arimo"/>
                <a:cs typeface="Arimo"/>
                <a:sym typeface="Arimo"/>
              </a:rPr>
              <a:t> + b</a:t>
            </a:r>
            <a:r>
              <a:rPr b="0" baseline="-25000" i="0" lang="en-IN" sz="1200" u="none" cap="none" strike="noStrike">
                <a:solidFill>
                  <a:srgbClr val="333333"/>
                </a:solidFill>
                <a:latin typeface="Arimo"/>
                <a:ea typeface="Arimo"/>
                <a:cs typeface="Arimo"/>
                <a:sym typeface="Arimo"/>
              </a:rPr>
              <a:t>2</a:t>
            </a:r>
            <a:r>
              <a:rPr b="0" i="0" lang="en-IN" sz="1200" u="none" cap="none" strike="noStrike">
                <a:solidFill>
                  <a:srgbClr val="333333"/>
                </a:solidFill>
                <a:latin typeface="Arimo"/>
                <a:ea typeface="Arimo"/>
                <a:cs typeface="Arimo"/>
                <a:sym typeface="Arimo"/>
              </a:rPr>
              <a:t>, .....,C</a:t>
            </a:r>
            <a:r>
              <a:rPr b="0" baseline="-25000" i="0" lang="en-IN" sz="1200" u="none" cap="none" strike="noStrike">
                <a:solidFill>
                  <a:srgbClr val="333333"/>
                </a:solidFill>
                <a:latin typeface="Arimo"/>
                <a:ea typeface="Arimo"/>
                <a:cs typeface="Arimo"/>
                <a:sym typeface="Arimo"/>
              </a:rPr>
              <a:t>n</a:t>
            </a:r>
            <a:r>
              <a:rPr b="0" i="0" lang="en-IN" sz="1200" u="none" cap="none" strike="noStrike">
                <a:solidFill>
                  <a:srgbClr val="333333"/>
                </a:solidFill>
                <a:latin typeface="Arimo"/>
                <a:ea typeface="Arimo"/>
                <a:cs typeface="Arimo"/>
                <a:sym typeface="Arimo"/>
              </a:rPr>
              <a:t>= a</a:t>
            </a:r>
            <a:r>
              <a:rPr b="0" baseline="-25000" i="0" lang="en-IN" sz="1200" u="none" cap="none" strike="noStrike">
                <a:solidFill>
                  <a:srgbClr val="333333"/>
                </a:solidFill>
                <a:latin typeface="Arimo"/>
                <a:ea typeface="Arimo"/>
                <a:cs typeface="Arimo"/>
                <a:sym typeface="Arimo"/>
              </a:rPr>
              <a:t>n</a:t>
            </a:r>
            <a:r>
              <a:rPr b="0" i="0" lang="en-IN" sz="1200" u="none" cap="none" strike="noStrike">
                <a:solidFill>
                  <a:srgbClr val="333333"/>
                </a:solidFill>
                <a:latin typeface="Arimo"/>
                <a:ea typeface="Arimo"/>
                <a:cs typeface="Arimo"/>
                <a:sym typeface="Arimo"/>
              </a:rPr>
              <a:t> + b</a:t>
            </a:r>
            <a:r>
              <a:rPr b="0" baseline="-25000" i="0" lang="en-IN" sz="1200" u="none" cap="none" strike="noStrike">
                <a:solidFill>
                  <a:srgbClr val="333333"/>
                </a:solidFill>
                <a:latin typeface="Arimo"/>
                <a:ea typeface="Arimo"/>
                <a:cs typeface="Arimo"/>
                <a:sym typeface="Arimo"/>
              </a:rPr>
              <a:t>n</a:t>
            </a:r>
            <a:r>
              <a:rPr b="0" i="0" lang="en-IN" sz="1200" u="none" cap="none" strike="noStrike">
                <a:solidFill>
                  <a:srgbClr val="333333"/>
                </a:solidFill>
                <a:latin typeface="Arimo"/>
                <a:ea typeface="Arimo"/>
                <a:cs typeface="Arimo"/>
                <a:sym typeface="Arimo"/>
              </a:rPr>
              <a:t>. </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Inter"/>
              <a:buNone/>
            </a:pPr>
            <a:r>
              <a:rPr b="0" i="0" lang="en-IN" sz="1800" u="none" cap="none" strike="noStrike">
                <a:solidFill>
                  <a:srgbClr val="333333"/>
                </a:solidFill>
                <a:latin typeface="Inter"/>
                <a:ea typeface="Inter"/>
                <a:cs typeface="Inter"/>
                <a:sym typeface="Inter"/>
              </a:rPr>
              <a:t>A vector processor adds all the elements of vector A and Vector B using a single vector instruction with </a:t>
            </a:r>
            <a:r>
              <a:rPr b="1" i="0" lang="en-IN" sz="1800" u="none" cap="none" strike="noStrike">
                <a:solidFill>
                  <a:srgbClr val="333333"/>
                </a:solidFill>
                <a:latin typeface="Inter"/>
                <a:ea typeface="Inter"/>
                <a:cs typeface="Inter"/>
                <a:sym typeface="Inter"/>
              </a:rPr>
              <a:t>hardware approach</a:t>
            </a:r>
            <a:r>
              <a:rPr b="0" i="0" lang="en-IN" sz="1800" u="none" cap="none" strike="noStrike">
                <a:solidFill>
                  <a:srgbClr val="333333"/>
                </a:solidFill>
                <a:latin typeface="Inter"/>
                <a:ea typeface="Inter"/>
                <a:cs typeface="Inter"/>
                <a:sym typeface="Inter"/>
              </a:rPr>
              <a:t>.</a:t>
            </a:r>
            <a:endParaRPr b="0" i="0" sz="9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333333"/>
              </a:buClr>
              <a:buSzPts val="1800"/>
              <a:buFont typeface="Inter"/>
              <a:buNone/>
            </a:pPr>
            <a:r>
              <a:rPr b="1" i="0" lang="en-IN" sz="1800" u="none" cap="none" strike="noStrike">
                <a:solidFill>
                  <a:srgbClr val="333333"/>
                </a:solidFill>
                <a:latin typeface="Inter"/>
                <a:ea typeface="Inter"/>
                <a:cs typeface="Inter"/>
                <a:sym typeface="Inter"/>
              </a:rPr>
              <a:t>Examples of vector processors are:</a:t>
            </a:r>
            <a:endParaRPr b="0" i="0" sz="900" u="none" cap="none" strike="noStrike">
              <a:solidFill>
                <a:schemeClr val="dk1"/>
              </a:solidFill>
              <a:latin typeface="Arial"/>
              <a:ea typeface="Arial"/>
              <a:cs typeface="Arial"/>
              <a:sym typeface="Arial"/>
            </a:endParaRPr>
          </a:p>
          <a:p>
            <a:pPr indent="-114300" lvl="0" marL="0" marR="0" rtl="0" algn="l">
              <a:lnSpc>
                <a:spcPct val="100000"/>
              </a:lnSpc>
              <a:spcBef>
                <a:spcPts val="0"/>
              </a:spcBef>
              <a:spcAft>
                <a:spcPts val="0"/>
              </a:spcAft>
              <a:buClr>
                <a:srgbClr val="000000"/>
              </a:buClr>
              <a:buSzPts val="1800"/>
              <a:buFont typeface="Inter"/>
              <a:buChar char="•"/>
            </a:pPr>
            <a:r>
              <a:rPr b="0" i="0" lang="en-IN" sz="1800" u="none" cap="none" strike="noStrike">
                <a:solidFill>
                  <a:srgbClr val="000000"/>
                </a:solidFill>
                <a:latin typeface="Inter"/>
                <a:ea typeface="Inter"/>
                <a:cs typeface="Inter"/>
                <a:sym typeface="Inter"/>
              </a:rPr>
              <a:t>DEC's VAX 9000,</a:t>
            </a:r>
            <a:endParaRPr/>
          </a:p>
          <a:p>
            <a:pPr indent="-114300" lvl="0" marL="0" marR="0" rtl="0" algn="l">
              <a:lnSpc>
                <a:spcPct val="100000"/>
              </a:lnSpc>
              <a:spcBef>
                <a:spcPts val="0"/>
              </a:spcBef>
              <a:spcAft>
                <a:spcPts val="0"/>
              </a:spcAft>
              <a:buClr>
                <a:srgbClr val="000000"/>
              </a:buClr>
              <a:buSzPts val="1800"/>
              <a:buFont typeface="Inter"/>
              <a:buChar char="•"/>
            </a:pPr>
            <a:r>
              <a:rPr b="0" i="0" lang="en-IN" sz="1800" u="none" cap="none" strike="noStrike">
                <a:solidFill>
                  <a:srgbClr val="000000"/>
                </a:solidFill>
                <a:latin typeface="Inter"/>
                <a:ea typeface="Inter"/>
                <a:cs typeface="Inter"/>
                <a:sym typeface="Inter"/>
              </a:rPr>
              <a:t>IBM 390/VF,</a:t>
            </a:r>
            <a:endParaRPr/>
          </a:p>
          <a:p>
            <a:pPr indent="-114300" lvl="0" marL="0" marR="0" rtl="0" algn="l">
              <a:lnSpc>
                <a:spcPct val="100000"/>
              </a:lnSpc>
              <a:spcBef>
                <a:spcPts val="0"/>
              </a:spcBef>
              <a:spcAft>
                <a:spcPts val="0"/>
              </a:spcAft>
              <a:buClr>
                <a:srgbClr val="000000"/>
              </a:buClr>
              <a:buSzPts val="1800"/>
              <a:buFont typeface="Inter"/>
              <a:buChar char="•"/>
            </a:pPr>
            <a:r>
              <a:rPr b="0" i="0" lang="en-IN" sz="1800" u="none" cap="none" strike="noStrike">
                <a:solidFill>
                  <a:srgbClr val="000000"/>
                </a:solidFill>
                <a:latin typeface="Inter"/>
                <a:ea typeface="Inter"/>
                <a:cs typeface="Inter"/>
                <a:sym typeface="Inter"/>
              </a:rPr>
              <a:t>CRAY Research Y-MP family,</a:t>
            </a:r>
            <a:endParaRPr/>
          </a:p>
          <a:p>
            <a:pPr indent="-114300" lvl="0" marL="0" marR="0" rtl="0" algn="l">
              <a:lnSpc>
                <a:spcPct val="100000"/>
              </a:lnSpc>
              <a:spcBef>
                <a:spcPts val="0"/>
              </a:spcBef>
              <a:spcAft>
                <a:spcPts val="0"/>
              </a:spcAft>
              <a:buClr>
                <a:srgbClr val="000000"/>
              </a:buClr>
              <a:buSzPts val="1800"/>
              <a:buFont typeface="Inter"/>
              <a:buChar char="•"/>
            </a:pPr>
            <a:r>
              <a:rPr b="0" i="0" lang="en-IN" sz="1800" u="none" cap="none" strike="noStrike">
                <a:solidFill>
                  <a:srgbClr val="000000"/>
                </a:solidFill>
                <a:latin typeface="Inter"/>
                <a:ea typeface="Inter"/>
                <a:cs typeface="Inter"/>
                <a:sym typeface="Inter"/>
              </a:rPr>
              <a:t>Hitachi's S-810/20, etc.</a:t>
            </a:r>
            <a:endParaRPr b="0" i="0" sz="1800" u="none" cap="none" strike="noStrike">
              <a:solidFill>
                <a:srgbClr val="333333"/>
              </a:solidFill>
              <a:latin typeface="Inter"/>
              <a:ea typeface="Inter"/>
              <a:cs typeface="Inter"/>
              <a:sym typeface="Inter"/>
            </a:endParaRPr>
          </a:p>
          <a:p>
            <a:pPr indent="0" lvl="0" marL="0" marR="0" rtl="0" algn="l">
              <a:lnSpc>
                <a:spcPct val="100000"/>
              </a:lnSpc>
              <a:spcBef>
                <a:spcPts val="0"/>
              </a:spcBef>
              <a:spcAft>
                <a:spcPts val="0"/>
              </a:spcAft>
              <a:buClr>
                <a:schemeClr val="dk1"/>
              </a:buClr>
              <a:buSzPts val="2800"/>
              <a:buFont typeface="Arial"/>
              <a:buNone/>
            </a:pPr>
            <a:r>
              <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12" name="Google Shape;512;p71"/>
          <p:cNvSpPr txBox="1"/>
          <p:nvPr>
            <p:ph idx="1" type="body"/>
          </p:nvPr>
        </p:nvSpPr>
        <p:spPr>
          <a:xfrm>
            <a:off x="152400" y="152400"/>
            <a:ext cx="8660765" cy="326243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sz="3200">
                <a:solidFill>
                  <a:srgbClr val="610B38"/>
                </a:solidFill>
                <a:latin typeface="Arial"/>
                <a:ea typeface="Arial"/>
                <a:cs typeface="Arial"/>
                <a:sym typeface="Arial"/>
              </a:rPr>
              <a:t>Array Processors or SIMD Processors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Array processors</a:t>
            </a:r>
            <a:r>
              <a:rPr b="0" i="0" lang="en-IN">
                <a:solidFill>
                  <a:srgbClr val="333333"/>
                </a:solidFill>
                <a:latin typeface="Inter"/>
                <a:ea typeface="Inter"/>
                <a:cs typeface="Inter"/>
                <a:sym typeface="Inter"/>
              </a:rPr>
              <a:t> are also designed for vector computations. The difference between an array processor and a vector processor is that a vector processor uses multiple vector pipelines whereas an array processor employs a number of processing elements to operate in parallel.</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An array processor contains multiple numbers of ALUs. Each ALU is provided with the local memory. The ALU together with the local memory is called a Processing Element (PE). An array processor is a </a:t>
            </a:r>
            <a:r>
              <a:rPr b="1" i="0" lang="en-IN">
                <a:solidFill>
                  <a:srgbClr val="333333"/>
                </a:solidFill>
                <a:latin typeface="Inter"/>
                <a:ea typeface="Inter"/>
                <a:cs typeface="Inter"/>
                <a:sym typeface="Inter"/>
              </a:rPr>
              <a:t>SIMD (Single Instruction Multiple Data)</a:t>
            </a:r>
            <a:r>
              <a:rPr b="0" i="0" lang="en-IN">
                <a:solidFill>
                  <a:srgbClr val="333333"/>
                </a:solidFill>
                <a:latin typeface="Inter"/>
                <a:ea typeface="Inter"/>
                <a:cs typeface="Inter"/>
                <a:sym typeface="Inter"/>
              </a:rPr>
              <a:t> processor. Thus using a single instruction, the same operation can be performed on an array of data which makes it suitable for vector computations.</a:t>
            </a:r>
            <a:endParaRPr/>
          </a:p>
          <a:p>
            <a:pPr indent="0" lvl="0" marL="0" rtl="0" algn="l">
              <a:spcBef>
                <a:spcPts val="0"/>
              </a:spcBef>
              <a:spcAft>
                <a:spcPts val="0"/>
              </a:spcAft>
              <a:buNone/>
            </a:pPr>
            <a:r>
              <a:t/>
            </a:r>
            <a:endParaRPr/>
          </a:p>
        </p:txBody>
      </p:sp>
      <p:pic>
        <p:nvPicPr>
          <p:cNvPr descr="Types of Microprocessors" id="513" name="Google Shape;513;p71"/>
          <p:cNvPicPr preferRelativeResize="0"/>
          <p:nvPr/>
        </p:nvPicPr>
        <p:blipFill rotWithShape="1">
          <a:blip r:embed="rId3">
            <a:alphaModFix/>
          </a:blip>
          <a:srcRect b="0" l="0" r="0" t="0"/>
          <a:stretch/>
        </p:blipFill>
        <p:spPr>
          <a:xfrm>
            <a:off x="1963419" y="3199388"/>
            <a:ext cx="5038725" cy="22383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7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19" name="Google Shape;519;p72"/>
          <p:cNvSpPr txBox="1"/>
          <p:nvPr>
            <p:ph idx="1" type="body"/>
          </p:nvPr>
        </p:nvSpPr>
        <p:spPr>
          <a:xfrm>
            <a:off x="220860" y="1524000"/>
            <a:ext cx="8660765" cy="443198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sz="3600">
                <a:solidFill>
                  <a:srgbClr val="610B38"/>
                </a:solidFill>
                <a:latin typeface="Arial"/>
                <a:ea typeface="Arial"/>
                <a:cs typeface="Arial"/>
                <a:sym typeface="Arial"/>
              </a:rPr>
              <a:t>Scalar and Superscalar 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 processor that executes scalar data is called scalar processor. The simplest scalar processor makes processing of only integer instruction using fixed-points operands. A powerful scalar processor makes processing of both integer as well floating- point numbers. It contains an integer ALU and a </a:t>
            </a:r>
            <a:r>
              <a:rPr b="1" i="0" lang="en-IN">
                <a:solidFill>
                  <a:srgbClr val="333333"/>
                </a:solidFill>
                <a:latin typeface="Inter"/>
                <a:ea typeface="Inter"/>
                <a:cs typeface="Inter"/>
                <a:sym typeface="Inter"/>
              </a:rPr>
              <a:t>Floating Point Unit (FPU)</a:t>
            </a:r>
            <a:r>
              <a:rPr b="0" i="0" lang="en-IN">
                <a:solidFill>
                  <a:srgbClr val="333333"/>
                </a:solidFill>
                <a:latin typeface="Inter"/>
                <a:ea typeface="Inter"/>
                <a:cs typeface="Inter"/>
                <a:sym typeface="Inter"/>
              </a:rPr>
              <a:t> on the same CPU chip.</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A scalar processor may be RISC processor or CISC processor</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CISC processors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Intel 386, 486; Motorola's 68030, 68040; etc.</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RISC scalar processors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Intel i860, Motorola MC8810, SUN's SPARC CY7C601, etc.</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 </a:t>
            </a:r>
            <a:r>
              <a:rPr b="1" i="0" lang="en-IN">
                <a:solidFill>
                  <a:srgbClr val="333333"/>
                </a:solidFill>
                <a:latin typeface="Inter"/>
                <a:ea typeface="Inter"/>
                <a:cs typeface="Inter"/>
                <a:sym typeface="Inter"/>
              </a:rPr>
              <a:t>superscalar processor</a:t>
            </a:r>
            <a:r>
              <a:rPr b="0" i="0" lang="en-IN">
                <a:solidFill>
                  <a:srgbClr val="333333"/>
                </a:solidFill>
                <a:latin typeface="Inter"/>
                <a:ea typeface="Inter"/>
                <a:cs typeface="Inter"/>
                <a:sym typeface="Inter"/>
              </a:rPr>
              <a:t> has multiple pipelines and executes more than one instruction per clock cycle.</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Examples of superscalar processors are: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Pentium, Pentium Pro, Pentium II, Pentium III, etc.</a:t>
            </a:r>
            <a:endParaRPr/>
          </a:p>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3"/>
          <p:cNvSpPr txBox="1"/>
          <p:nvPr>
            <p:ph idx="1" type="body"/>
          </p:nvPr>
        </p:nvSpPr>
        <p:spPr>
          <a:xfrm>
            <a:off x="152400" y="105013"/>
            <a:ext cx="8660765" cy="6647974"/>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RISC and CISC 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RISC stands for </a:t>
            </a:r>
            <a:r>
              <a:rPr b="1" i="0" lang="en-IN">
                <a:solidFill>
                  <a:srgbClr val="333333"/>
                </a:solidFill>
                <a:latin typeface="Inter"/>
                <a:ea typeface="Inter"/>
                <a:cs typeface="Inter"/>
                <a:sym typeface="Inter"/>
              </a:rPr>
              <a:t>Reduced Instruction Set Computer and</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CISC stands for </a:t>
            </a:r>
            <a:r>
              <a:rPr b="1" i="0" lang="en-IN">
                <a:solidFill>
                  <a:srgbClr val="333333"/>
                </a:solidFill>
                <a:latin typeface="Inter"/>
                <a:ea typeface="Inter"/>
                <a:cs typeface="Inter"/>
                <a:sym typeface="Inter"/>
              </a:rPr>
              <a:t>Complex Instruction Set Computer</a:t>
            </a:r>
            <a:r>
              <a:rPr b="0" i="0" lang="en-IN">
                <a:solidFill>
                  <a:srgbClr val="333333"/>
                </a:solidFill>
                <a:latin typeface="Inter"/>
                <a:ea typeface="Inter"/>
                <a:cs typeface="Inter"/>
                <a:sym typeface="Inter"/>
              </a:rPr>
              <a: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There are two approaches of the design of the control unit of a microprocessor i.e.-</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Hardware approach and</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Software approach.</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RISC Processors:-</a:t>
            </a:r>
            <a:r>
              <a:rPr b="0" i="0" lang="en-IN">
                <a:solidFill>
                  <a:srgbClr val="333333"/>
                </a:solidFill>
                <a:latin typeface="Inter"/>
                <a:ea typeface="Inter"/>
                <a:cs typeface="Inter"/>
                <a:sym typeface="Inter"/>
              </a:rPr>
              <a:t> To execute an instruction, a number of steps are required. By the control unit of the processor, a number of control signals are generated for each step. To execute each instruction, if there is a separate electronic circuitry in the control unit, which produces all the necessary signals, this approach of the design of the control section of the processor is called </a:t>
            </a:r>
            <a:r>
              <a:rPr b="1" i="0" lang="en-IN">
                <a:solidFill>
                  <a:srgbClr val="333333"/>
                </a:solidFill>
                <a:latin typeface="Inter"/>
                <a:ea typeface="Inter"/>
                <a:cs typeface="Inter"/>
                <a:sym typeface="Inter"/>
              </a:rPr>
              <a:t>RISC</a:t>
            </a:r>
            <a:r>
              <a:rPr b="0" i="0" lang="en-IN">
                <a:solidFill>
                  <a:srgbClr val="333333"/>
                </a:solidFill>
                <a:latin typeface="Inter"/>
                <a:ea typeface="Inter"/>
                <a:cs typeface="Inter"/>
                <a:sym typeface="Inter"/>
              </a:rPr>
              <a:t> design. It is hardware approach. It is also called hard-wired approach.</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RISC processors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DEC's Alpha 21064, 21164 and 21264 processors;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SUN's SPARC and ULTRA SPARC;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PowerPC processors etc.</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CISC Processors:-</a:t>
            </a:r>
            <a:r>
              <a:rPr b="0" i="0" lang="en-IN">
                <a:solidFill>
                  <a:srgbClr val="333333"/>
                </a:solidFill>
                <a:latin typeface="Inter"/>
                <a:ea typeface="Inter"/>
                <a:cs typeface="Inter"/>
                <a:sym typeface="Inter"/>
              </a:rPr>
              <a:t> If the control unit contains a number of micro electronic circuitry to generate a set of control signals and each micro circuitry is activated by a microcode, this design approach is called CISC design. This is a software approach of designing a control unit of the processor.</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CISC processors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Intel 386, 486;</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Pentium Pro, Pentium, Pentium II, Pentium III, Pentium 4;</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Motorola's 68000, 68020, 68030, 68040, etc.</a:t>
            </a:r>
            <a:endParaRPr/>
          </a:p>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8" name="Shape 528"/>
        <p:cNvGrpSpPr/>
        <p:nvPr/>
      </p:nvGrpSpPr>
      <p:grpSpPr>
        <a:xfrm>
          <a:off x="0" y="0"/>
          <a:ext cx="0" cy="0"/>
          <a:chOff x="0" y="0"/>
          <a:chExt cx="0" cy="0"/>
        </a:xfrm>
      </p:grpSpPr>
      <p:sp>
        <p:nvSpPr>
          <p:cNvPr id="529" name="Google Shape;529;p74"/>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30" name="Google Shape;530;p74"/>
          <p:cNvSpPr/>
          <p:nvPr/>
        </p:nvSpPr>
        <p:spPr>
          <a:xfrm>
            <a:off x="0" y="-4290"/>
            <a:ext cx="9143999" cy="1733407"/>
          </a:xfrm>
          <a:prstGeom prst="rect">
            <a:avLst/>
          </a:prstGeom>
          <a:solidFill>
            <a:schemeClr val="lt1"/>
          </a:solidFill>
          <a:ln>
            <a:noFill/>
          </a:ln>
          <a:effectLst>
            <a:outerShdw blurRad="254000" sx="94000" rotWithShape="0" algn="t" dir="5460000" dist="38100" sy="94000">
              <a:srgbClr val="000000">
                <a:alpha val="29803"/>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531" name="Google Shape;531;p74"/>
          <p:cNvSpPr txBox="1"/>
          <p:nvPr>
            <p:ph idx="1" type="body"/>
          </p:nvPr>
        </p:nvSpPr>
        <p:spPr>
          <a:xfrm>
            <a:off x="152400" y="152400"/>
            <a:ext cx="8305800" cy="1576717"/>
          </a:xfrm>
          <a:prstGeom prst="rect">
            <a:avLst/>
          </a:prstGeom>
          <a:noFill/>
          <a:ln>
            <a:noFill/>
          </a:ln>
        </p:spPr>
        <p:txBody>
          <a:bodyPr anchorCtr="0" anchor="ctr" bIns="45700" lIns="91425" spcFirstLastPara="1" rIns="91425" wrap="square" tIns="45700">
            <a:normAutofit/>
          </a:bodyPr>
          <a:lstStyle/>
          <a:p>
            <a:pPr indent="0" lvl="0" marL="0" marR="0" rtl="0" algn="l">
              <a:spcBef>
                <a:spcPts val="0"/>
              </a:spcBef>
              <a:spcAft>
                <a:spcPts val="0"/>
              </a:spcAft>
              <a:buClr>
                <a:schemeClr val="dk1"/>
              </a:buClr>
              <a:buSzPts val="1700"/>
              <a:buFont typeface="Inter"/>
              <a:buNone/>
            </a:pPr>
            <a:r>
              <a:rPr b="1" i="0" lang="en-IN" sz="1700" u="none" cap="none" strike="noStrike">
                <a:latin typeface="Inter"/>
                <a:ea typeface="Inter"/>
                <a:cs typeface="Inter"/>
                <a:sym typeface="Inter"/>
              </a:rPr>
              <a:t>Difference between RISC and CISC</a:t>
            </a:r>
            <a:endParaRPr b="0" i="0" sz="1700" u="none" cap="none" strike="noStrike">
              <a:latin typeface="Arial"/>
              <a:ea typeface="Arial"/>
              <a:cs typeface="Arial"/>
              <a:sym typeface="Arial"/>
            </a:endParaRPr>
          </a:p>
        </p:txBody>
      </p:sp>
      <p:graphicFrame>
        <p:nvGraphicFramePr>
          <p:cNvPr id="532" name="Google Shape;532;p74"/>
          <p:cNvGraphicFramePr/>
          <p:nvPr/>
        </p:nvGraphicFramePr>
        <p:xfrm>
          <a:off x="152400" y="1676400"/>
          <a:ext cx="3000000" cy="3000000"/>
        </p:xfrm>
        <a:graphic>
          <a:graphicData uri="http://schemas.openxmlformats.org/drawingml/2006/table">
            <a:tbl>
              <a:tblPr>
                <a:noFill/>
                <a:tableStyleId>{B3318D4D-640B-422D-A477-828D1B5AD744}</a:tableStyleId>
              </a:tblPr>
              <a:tblGrid>
                <a:gridCol w="1152425"/>
                <a:gridCol w="3881475"/>
                <a:gridCol w="3881475"/>
              </a:tblGrid>
              <a:tr h="545225">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S.No.</a:t>
                      </a:r>
                      <a:endParaRPr/>
                    </a:p>
                  </a:txBody>
                  <a:tcPr marT="66375" marB="66375" marR="66375" marL="66375">
                    <a:lnL cap="flat" cmpd="sng" w="9525">
                      <a:solidFill>
                        <a:srgbClr val="F0F35C"/>
                      </a:solidFill>
                      <a:prstDash val="solid"/>
                      <a:round/>
                      <a:headEnd len="sm" w="sm" type="none"/>
                      <a:tailEnd len="sm" w="sm" type="none"/>
                    </a:lnL>
                    <a:lnR cap="flat" cmpd="sng" w="9525">
                      <a:solidFill>
                        <a:srgbClr val="F0F35C"/>
                      </a:solidFill>
                      <a:prstDash val="solid"/>
                      <a:round/>
                      <a:headEnd len="sm" w="sm" type="none"/>
                      <a:tailEnd len="sm" w="sm" type="none"/>
                    </a:lnR>
                    <a:lnT cap="flat" cmpd="sng" w="9525">
                      <a:solidFill>
                        <a:srgbClr val="F0F35C"/>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RISC</a:t>
                      </a:r>
                      <a:endParaRPr/>
                    </a:p>
                  </a:txBody>
                  <a:tcPr marT="66375" marB="66375" marR="66375" marL="66375">
                    <a:lnL cap="flat" cmpd="sng" w="9525">
                      <a:solidFill>
                        <a:srgbClr val="F0F35C"/>
                      </a:solidFill>
                      <a:prstDash val="solid"/>
                      <a:round/>
                      <a:headEnd len="sm" w="sm" type="none"/>
                      <a:tailEnd len="sm" w="sm" type="none"/>
                    </a:lnL>
                    <a:lnR cap="flat" cmpd="sng" w="9525">
                      <a:solidFill>
                        <a:srgbClr val="F0F35C"/>
                      </a:solidFill>
                      <a:prstDash val="solid"/>
                      <a:round/>
                      <a:headEnd len="sm" w="sm" type="none"/>
                      <a:tailEnd len="sm" w="sm" type="none"/>
                    </a:lnR>
                    <a:lnT cap="flat" cmpd="sng" w="9525">
                      <a:solidFill>
                        <a:srgbClr val="F0F35C"/>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400">
                          <a:solidFill>
                            <a:srgbClr val="000000"/>
                          </a:solidFill>
                          <a:latin typeface="times new roman"/>
                          <a:ea typeface="times new roman"/>
                          <a:cs typeface="times new roman"/>
                          <a:sym typeface="times new roman"/>
                        </a:rPr>
                        <a:t>CISC</a:t>
                      </a:r>
                      <a:endParaRPr/>
                    </a:p>
                  </a:txBody>
                  <a:tcPr marT="66375" marB="66375" marR="66375" marL="66375">
                    <a:lnL cap="flat" cmpd="sng" w="9525">
                      <a:solidFill>
                        <a:srgbClr val="F0F35C"/>
                      </a:solidFill>
                      <a:prstDash val="solid"/>
                      <a:round/>
                      <a:headEnd len="sm" w="sm" type="none"/>
                      <a:tailEnd len="sm" w="sm" type="none"/>
                    </a:lnL>
                    <a:lnR cap="flat" cmpd="sng" w="9525">
                      <a:solidFill>
                        <a:srgbClr val="F0F35C"/>
                      </a:solidFill>
                      <a:prstDash val="solid"/>
                      <a:round/>
                      <a:headEnd len="sm" w="sm" type="none"/>
                      <a:tailEnd len="sm" w="sm" type="none"/>
                    </a:lnR>
                    <a:lnT cap="flat" cmpd="sng" w="9525">
                      <a:solidFill>
                        <a:srgbClr val="F0F35C"/>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675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1.</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Simple instruction set</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Complex instruction set</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409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2.</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Consists of Large number of registers.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Less number of registers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675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3.</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Larger Program</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Smaller program</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409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4.</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Simple processor circuitry (small number of transistors)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Complex processor circuitry (more number of transistors)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675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5.</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More RAM usage</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Little Ram usage</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675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6.</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Simple addressing modes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Variety of addressing modes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675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7.</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Fixed length instructions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Variable length instructions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40900">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8.</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Fixed number of clock cycles for executing one instruction</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400">
                          <a:solidFill>
                            <a:srgbClr val="333333"/>
                          </a:solidFill>
                          <a:latin typeface="Inter"/>
                          <a:ea typeface="Inter"/>
                          <a:cs typeface="Inter"/>
                          <a:sym typeface="Inter"/>
                        </a:rPr>
                        <a:t>Variable number of clock cycles for each instructions</a:t>
                      </a:r>
                      <a:endParaRPr/>
                    </a:p>
                  </a:txBody>
                  <a:tcPr marT="44250" marB="44250" marR="44250" marL="4425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7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38" name="Google Shape;538;p75"/>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Digital Signal Processors (DSP)</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DSP</a:t>
            </a:r>
            <a:r>
              <a:rPr b="0" i="0" lang="en-IN">
                <a:solidFill>
                  <a:srgbClr val="333333"/>
                </a:solidFill>
                <a:latin typeface="Inter"/>
                <a:ea typeface="Inter"/>
                <a:cs typeface="Inter"/>
                <a:sym typeface="Inter"/>
              </a:rPr>
              <a:t> microprocessors specifically designed to process signals. They receive some digitized signal information, perform some mathematical operations on the information and give the result to an output device. They implement integration, differentiation, complex fast Fourier transform, etc. using hardware.</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digital signal processors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Texas instruments' TMS 320C25,</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Motorola 56000,</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National LM 32900,</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Fujitsu MBB 8764, etc.</a:t>
            </a:r>
            <a:endParaRPr/>
          </a:p>
          <a:p>
            <a:pPr indent="0" lvl="0" marL="0" rtl="0" algn="l">
              <a:spcBef>
                <a:spcPts val="0"/>
              </a:spcBef>
              <a:spcAft>
                <a:spcPts val="0"/>
              </a:spcAft>
              <a:buNone/>
            </a:pPr>
            <a:br>
              <a:rPr lang="en-IN"/>
            </a:b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7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44" name="Google Shape;544;p76"/>
          <p:cNvSpPr txBox="1"/>
          <p:nvPr>
            <p:ph idx="1" type="body"/>
          </p:nvPr>
        </p:nvSpPr>
        <p:spPr>
          <a:xfrm>
            <a:off x="220860" y="1524000"/>
            <a:ext cx="8660765" cy="1938992"/>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Symbolic Processors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Symbolic processors</a:t>
            </a:r>
            <a:r>
              <a:rPr b="0" i="0" lang="en-IN">
                <a:solidFill>
                  <a:srgbClr val="333333"/>
                </a:solidFill>
                <a:latin typeface="Inter"/>
                <a:ea typeface="Inter"/>
                <a:cs typeface="Inter"/>
                <a:sym typeface="Inter"/>
              </a:rPr>
              <a:t> are designed for expert system, machine intelligence, knowledge based system, pattern-recognition, text retrieval, etc.</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The basic operations which are performed for artificial intelligence are:</a:t>
            </a:r>
            <a:endParaRPr b="0" i="0">
              <a:solidFill>
                <a:srgbClr val="333333"/>
              </a:solidFill>
              <a:latin typeface="Inter"/>
              <a:ea typeface="Inter"/>
              <a:cs typeface="Inter"/>
              <a:sym typeface="Inter"/>
            </a:endParaRPr>
          </a:p>
          <a:p>
            <a:pPr indent="0" lvl="0" marL="0" rtl="0" algn="l">
              <a:spcBef>
                <a:spcPts val="0"/>
              </a:spcBef>
              <a:spcAft>
                <a:spcPts val="0"/>
              </a:spcAft>
              <a:buNone/>
            </a:pPr>
            <a:r>
              <a:rPr b="0" i="0" lang="en-IN">
                <a:solidFill>
                  <a:srgbClr val="333333"/>
                </a:solidFill>
                <a:latin typeface="Inter"/>
                <a:ea typeface="Inter"/>
                <a:cs typeface="Inter"/>
                <a:sym typeface="Inter"/>
              </a:rPr>
              <a:t>Logic interference, compare, search, pattern matching, filtering, unification, retrieval, reasoning, etc. This type of processing does not require floating point operations. Symbolic processors are also called </a:t>
            </a:r>
            <a:r>
              <a:rPr b="1" i="0" lang="en-IN">
                <a:solidFill>
                  <a:srgbClr val="333333"/>
                </a:solidFill>
                <a:latin typeface="Inter"/>
                <a:ea typeface="Inter"/>
                <a:cs typeface="Inter"/>
                <a:sym typeface="Inter"/>
              </a:rPr>
              <a:t>LISP processors or PROLOG processors</a:t>
            </a:r>
            <a:r>
              <a:rPr b="0" i="0" lang="en-IN">
                <a:solidFill>
                  <a:srgbClr val="333333"/>
                </a:solidFill>
                <a:latin typeface="Inter"/>
                <a:ea typeface="Inter"/>
                <a:cs typeface="Inter"/>
                <a:sym typeface="Inter"/>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50" name="Google Shape;550;p77"/>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Bit-Slice 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processor of desired word length is developed using the building blocks. The basic building block is called Bit-Slice where the building blocks include 4-bit ALUs, micro programs sequencers, carry look-ahead generators, etc. The word 'slice' was used because the desired number of ALUs and other components were used to build an 8-bit, 16-bit or 32-bit CPU.</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Bit-Slice Processors were: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AMD-2900, AMD 2909, AMD 2910, AMD 29300 series,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Texas instrument's SN-74AS88XX series, etc.</a:t>
            </a:r>
            <a:endParaRPr/>
          </a:p>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78"/>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56" name="Google Shape;556;p78"/>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Transputers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a multiprocessor system, a transputer is a specially designed microprocessor to operate as a component processor.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Transputers were introduced in late 1980's. They were built on VLSI chip and contained a processor, memory and communication links. The communication link was to provide point-to-point connection between transputers.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 transputer contains FPU, on-chip RAM, high-speed serial link, etc.</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transputers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INMOS T414, INMOS T800, etc.</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Where, T414 was a 32-bit processor with 2 KB memory. The T800 was FPU version of 32-bit transputer with 4 KB memory.</a:t>
            </a:r>
            <a:endParaRPr/>
          </a:p>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79"/>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62" name="Google Shape;562;p79"/>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Graphic Processors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Graphics Processors are specially designed processors for graphics. Intel has developed Intel 740-3D graphics chip. It is optimized for Pentium II PCs, using a hyper pipelined 3D architecture with additional 2D acceleration. Like most 3D graphics chips, the I-740 will be marketed in performance, not the main stream category. It is designed mostly for such heavy multimedia uses as games and movies.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Examples of Graphic Processors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Intel 82786 graphics coprocessor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IBM's 8514/A,</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Texas Instruments' TMS34010 and TMS34020,</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Intel i860 and Intel i750, etc.</a:t>
            </a:r>
            <a:endParaRPr/>
          </a:p>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8"/>
          <p:cNvSpPr txBox="1"/>
          <p:nvPr>
            <p:ph type="title"/>
          </p:nvPr>
        </p:nvSpPr>
        <p:spPr>
          <a:xfrm>
            <a:off x="470512" y="380999"/>
            <a:ext cx="8166100" cy="639970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sz="2000">
                <a:solidFill>
                  <a:srgbClr val="000000"/>
                </a:solidFill>
                <a:latin typeface="Inter"/>
                <a:ea typeface="Inter"/>
                <a:cs typeface="Inter"/>
                <a:sym typeface="Inter"/>
              </a:rPr>
              <a:t>Sensor</a:t>
            </a:r>
            <a:r>
              <a:rPr b="0" i="0" lang="en-IN" sz="2000">
                <a:solidFill>
                  <a:srgbClr val="000000"/>
                </a:solidFill>
                <a:latin typeface="Inter"/>
                <a:ea typeface="Inter"/>
                <a:cs typeface="Inter"/>
                <a:sym typeface="Inter"/>
              </a:rPr>
              <a:t>: Sensor used for sensing the change in environment condition and it generate the electric signal on the basis of change in environment condition. Therefore it is also called as transducers for providing electric input signal on the basis of change in environment condition.</a:t>
            </a:r>
            <a:br>
              <a:rPr b="0" i="0" lang="en-IN" sz="2000">
                <a:solidFill>
                  <a:srgbClr val="000000"/>
                </a:solidFill>
                <a:latin typeface="Inter"/>
                <a:ea typeface="Inter"/>
                <a:cs typeface="Inter"/>
                <a:sym typeface="Inter"/>
              </a:rPr>
            </a:br>
            <a:br>
              <a:rPr b="0" i="0" lang="en-IN" sz="2000">
                <a:solidFill>
                  <a:srgbClr val="000000"/>
                </a:solidFill>
                <a:latin typeface="Inter"/>
                <a:ea typeface="Inter"/>
                <a:cs typeface="Inter"/>
                <a:sym typeface="Inter"/>
              </a:rPr>
            </a:br>
            <a:r>
              <a:rPr b="1" i="0" lang="en-IN" sz="2000">
                <a:solidFill>
                  <a:srgbClr val="000000"/>
                </a:solidFill>
                <a:latin typeface="Inter"/>
                <a:ea typeface="Inter"/>
                <a:cs typeface="Inter"/>
                <a:sym typeface="Inter"/>
              </a:rPr>
              <a:t>A-D Converter</a:t>
            </a:r>
            <a:r>
              <a:rPr b="0" i="0" lang="en-IN" sz="2000">
                <a:solidFill>
                  <a:srgbClr val="000000"/>
                </a:solidFill>
                <a:latin typeface="Inter"/>
                <a:ea typeface="Inter"/>
                <a:cs typeface="Inter"/>
                <a:sym typeface="Inter"/>
              </a:rPr>
              <a:t>: An analog-to-digital converter is a device that converts analog electric input signal into its equivalent digital signal for further processing in an embedded system.</a:t>
            </a:r>
            <a:br>
              <a:rPr b="0" i="0" lang="en-IN" sz="2000">
                <a:solidFill>
                  <a:srgbClr val="000000"/>
                </a:solidFill>
                <a:latin typeface="Inter"/>
                <a:ea typeface="Inter"/>
                <a:cs typeface="Inter"/>
                <a:sym typeface="Inter"/>
              </a:rPr>
            </a:br>
            <a:br>
              <a:rPr b="0" i="0" lang="en-IN" sz="2000">
                <a:solidFill>
                  <a:srgbClr val="000000"/>
                </a:solidFill>
                <a:latin typeface="Inter"/>
                <a:ea typeface="Inter"/>
                <a:cs typeface="Inter"/>
                <a:sym typeface="Inter"/>
              </a:rPr>
            </a:br>
            <a:r>
              <a:rPr b="1" i="0" lang="en-IN" sz="2000">
                <a:solidFill>
                  <a:srgbClr val="000000"/>
                </a:solidFill>
                <a:latin typeface="Inter"/>
                <a:ea typeface="Inter"/>
                <a:cs typeface="Inter"/>
                <a:sym typeface="Inter"/>
              </a:rPr>
              <a:t>Processor &amp; ASICs</a:t>
            </a:r>
            <a:r>
              <a:rPr b="0" i="0" lang="en-IN" sz="2000">
                <a:solidFill>
                  <a:srgbClr val="000000"/>
                </a:solidFill>
                <a:latin typeface="Inter"/>
                <a:ea typeface="Inter"/>
                <a:cs typeface="Inter"/>
                <a:sym typeface="Inter"/>
              </a:rPr>
              <a:t>: Processor used for processing the signal and data to execute desired set of instructions with high-speed of operation.</a:t>
            </a:r>
            <a:br>
              <a:rPr b="0" i="0" lang="en-IN" sz="2000">
                <a:solidFill>
                  <a:srgbClr val="000000"/>
                </a:solidFill>
                <a:latin typeface="Inter"/>
                <a:ea typeface="Inter"/>
                <a:cs typeface="Inter"/>
                <a:sym typeface="Inter"/>
              </a:rPr>
            </a:br>
            <a:r>
              <a:rPr b="0" i="0" lang="en-IN" sz="2000">
                <a:solidFill>
                  <a:srgbClr val="333333"/>
                </a:solidFill>
                <a:latin typeface="Inter"/>
                <a:ea typeface="Inter"/>
                <a:cs typeface="Inter"/>
                <a:sym typeface="Inter"/>
              </a:rPr>
              <a:t>Application specific integrated circuit (ASIC) is an integrated circuit designed to perform task specific operation inside an embedded system.</a:t>
            </a:r>
            <a:br>
              <a:rPr b="0" i="0" lang="en-IN" sz="2000">
                <a:solidFill>
                  <a:srgbClr val="333333"/>
                </a:solidFill>
                <a:latin typeface="Inter"/>
                <a:ea typeface="Inter"/>
                <a:cs typeface="Inter"/>
                <a:sym typeface="Inter"/>
              </a:rPr>
            </a:br>
            <a:br>
              <a:rPr b="0" i="0" lang="en-IN" sz="2000">
                <a:solidFill>
                  <a:srgbClr val="333333"/>
                </a:solidFill>
                <a:latin typeface="Inter"/>
                <a:ea typeface="Inter"/>
                <a:cs typeface="Inter"/>
                <a:sym typeface="Inter"/>
              </a:rPr>
            </a:br>
            <a:r>
              <a:rPr b="1" i="0" lang="en-IN" sz="2000">
                <a:solidFill>
                  <a:srgbClr val="000000"/>
                </a:solidFill>
                <a:latin typeface="Inter"/>
                <a:ea typeface="Inter"/>
                <a:cs typeface="Inter"/>
                <a:sym typeface="Inter"/>
              </a:rPr>
              <a:t>D-A Converter</a:t>
            </a:r>
            <a:r>
              <a:rPr b="0" i="0" lang="en-IN" sz="2000">
                <a:solidFill>
                  <a:srgbClr val="000000"/>
                </a:solidFill>
                <a:latin typeface="Inter"/>
                <a:ea typeface="Inter"/>
                <a:cs typeface="Inter"/>
                <a:sym typeface="Inter"/>
              </a:rPr>
              <a:t>: A digital-to-analog converter is a device that converts digital electric input signal into its equivalent analog signal for further processing in an embedded system.</a:t>
            </a:r>
            <a:br>
              <a:rPr b="0" i="0" lang="en-IN" sz="2000">
                <a:solidFill>
                  <a:srgbClr val="000000"/>
                </a:solidFill>
                <a:latin typeface="Inter"/>
                <a:ea typeface="Inter"/>
                <a:cs typeface="Inter"/>
                <a:sym typeface="Inter"/>
              </a:rPr>
            </a:br>
            <a:br>
              <a:rPr b="0" i="0" lang="en-IN" sz="2000">
                <a:solidFill>
                  <a:srgbClr val="000000"/>
                </a:solidFill>
                <a:latin typeface="Inter"/>
                <a:ea typeface="Inter"/>
                <a:cs typeface="Inter"/>
                <a:sym typeface="Inter"/>
              </a:rPr>
            </a:br>
            <a:r>
              <a:rPr b="1" i="0" lang="en-IN" sz="2000">
                <a:solidFill>
                  <a:srgbClr val="000000"/>
                </a:solidFill>
                <a:latin typeface="Inter"/>
                <a:ea typeface="Inter"/>
                <a:cs typeface="Inter"/>
                <a:sym typeface="Inter"/>
              </a:rPr>
              <a:t>Actuators</a:t>
            </a:r>
            <a:r>
              <a:rPr b="0" i="0" lang="en-IN" sz="2000">
                <a:solidFill>
                  <a:srgbClr val="000000"/>
                </a:solidFill>
                <a:latin typeface="Inter"/>
                <a:ea typeface="Inter"/>
                <a:cs typeface="Inter"/>
                <a:sym typeface="Inter"/>
              </a:rPr>
              <a:t>: Actuators is a comparator used for comparing the analog input signal level to desired output signal level for providing the error free output from the system.</a:t>
            </a:r>
            <a:br>
              <a:rPr b="0" i="0" lang="en-IN" sz="2000">
                <a:solidFill>
                  <a:srgbClr val="000000"/>
                </a:solidFill>
                <a:latin typeface="Inter"/>
                <a:ea typeface="Inter"/>
                <a:cs typeface="Inter"/>
                <a:sym typeface="Inter"/>
              </a:rPr>
            </a:br>
            <a:endParaRPr sz="20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80"/>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Microprocessor Architecture</a:t>
            </a:r>
            <a:br>
              <a:rPr b="0" i="0" lang="en-IN">
                <a:solidFill>
                  <a:srgbClr val="610B38"/>
                </a:solidFill>
                <a:latin typeface="Arial"/>
                <a:ea typeface="Arial"/>
                <a:cs typeface="Arial"/>
                <a:sym typeface="Arial"/>
              </a:rPr>
            </a:br>
            <a:endParaRPr/>
          </a:p>
        </p:txBody>
      </p:sp>
      <p:sp>
        <p:nvSpPr>
          <p:cNvPr id="568" name="Google Shape;568;p80"/>
          <p:cNvSpPr txBox="1"/>
          <p:nvPr>
            <p:ph idx="1" type="body"/>
          </p:nvPr>
        </p:nvSpPr>
        <p:spPr>
          <a:xfrm>
            <a:off x="220860" y="685800"/>
            <a:ext cx="8660765" cy="526297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a:t>
            </a:r>
            <a:r>
              <a:rPr b="1" i="0" lang="en-IN">
                <a:solidFill>
                  <a:srgbClr val="333333"/>
                </a:solidFill>
                <a:latin typeface="Inter"/>
                <a:ea typeface="Inter"/>
                <a:cs typeface="Inter"/>
                <a:sym typeface="Inter"/>
              </a:rPr>
              <a:t>microprocessor</a:t>
            </a:r>
            <a:r>
              <a:rPr b="0" i="0" lang="en-IN">
                <a:solidFill>
                  <a:srgbClr val="333333"/>
                </a:solidFill>
                <a:latin typeface="Inter"/>
                <a:ea typeface="Inter"/>
                <a:cs typeface="Inter"/>
                <a:sym typeface="Inter"/>
              </a:rPr>
              <a:t> is the CPU (Central Processing Unit) of a computer. It is the heart of the computer. Here, we will describe Intel 8085 as it is one of the most popular 8-bit microprocessor.</a:t>
            </a: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610B38"/>
                </a:solidFill>
                <a:latin typeface="Arial"/>
                <a:ea typeface="Arial"/>
                <a:cs typeface="Arial"/>
                <a:sym typeface="Arial"/>
              </a:rPr>
              <a:t>Intel 8085</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Intel 8085 is an 8-bit, NMOS microprocessor designed by Intel in 1977.</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It has following configuration:</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a 40 pin I.C. package fabricated on a single LSI chip.</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Intel 8085 uses a single +5Vd.c. supply for its operation.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Intel 8085?s clock speed is about 3 MHz; the clock cycle is of 320ns.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8 ?bit data bus.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Address bus is of 16-bit, which can address up to 64KB</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16-bit stack pointer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16 bit PC (Program Counter)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Six 8-bit registers are arranged in pairs :BC, DE, HL</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Intel 8085 is used in mobile phones, microwave ovens, washing machines etc</a:t>
            </a:r>
            <a:endParaRPr b="0" i="0">
              <a:solidFill>
                <a:srgbClr val="333333"/>
              </a:solidFill>
              <a:latin typeface="Inter"/>
              <a:ea typeface="Inter"/>
              <a:cs typeface="Inter"/>
              <a:sym typeface="Inter"/>
            </a:endParaRPr>
          </a:p>
          <a:p>
            <a:pPr indent="0" lvl="0" marL="0" rtl="0" algn="l">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1"/>
          <p:cNvSpPr txBox="1"/>
          <p:nvPr>
            <p:ph type="title"/>
          </p:nvPr>
        </p:nvSpPr>
        <p:spPr>
          <a:xfrm>
            <a:off x="152400" y="9623"/>
            <a:ext cx="92964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i="0" lang="en-IN">
                <a:solidFill>
                  <a:srgbClr val="333333"/>
                </a:solidFill>
                <a:latin typeface="Inter"/>
                <a:ea typeface="Inter"/>
                <a:cs typeface="Inter"/>
                <a:sym typeface="Inter"/>
              </a:rPr>
              <a:t>block diagram of Intel 8085</a:t>
            </a:r>
            <a:r>
              <a:rPr b="0" i="0" lang="en-IN">
                <a:solidFill>
                  <a:srgbClr val="333333"/>
                </a:solidFill>
                <a:latin typeface="Inter"/>
                <a:ea typeface="Inter"/>
                <a:cs typeface="Inter"/>
                <a:sym typeface="Inter"/>
              </a:rPr>
              <a:t>:</a:t>
            </a:r>
            <a:endParaRPr/>
          </a:p>
        </p:txBody>
      </p:sp>
      <p:sp>
        <p:nvSpPr>
          <p:cNvPr id="574" name="Google Shape;574;p81"/>
          <p:cNvSpPr txBox="1"/>
          <p:nvPr>
            <p:ph idx="1" type="body"/>
          </p:nvPr>
        </p:nvSpPr>
        <p:spPr>
          <a:xfrm>
            <a:off x="745243" y="1981102"/>
            <a:ext cx="7870159" cy="471233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t/>
            </a:r>
            <a:endParaRPr/>
          </a:p>
        </p:txBody>
      </p:sp>
      <p:pic>
        <p:nvPicPr>
          <p:cNvPr descr="Microprocessor Architecture" id="575" name="Google Shape;575;p81"/>
          <p:cNvPicPr preferRelativeResize="0"/>
          <p:nvPr/>
        </p:nvPicPr>
        <p:blipFill rotWithShape="1">
          <a:blip r:embed="rId3">
            <a:alphaModFix/>
          </a:blip>
          <a:srcRect b="0" l="0" r="0" t="0"/>
          <a:stretch/>
        </p:blipFill>
        <p:spPr>
          <a:xfrm>
            <a:off x="0" y="749300"/>
            <a:ext cx="9143998" cy="547677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82"/>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ALU</a:t>
            </a:r>
            <a:endParaRPr/>
          </a:p>
        </p:txBody>
      </p:sp>
      <p:sp>
        <p:nvSpPr>
          <p:cNvPr id="581" name="Google Shape;581;p82"/>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t/>
            </a:r>
            <a:endParaRPr b="0" i="0">
              <a:solidFill>
                <a:srgbClr val="610B38"/>
              </a:solidFill>
              <a:latin typeface="Arial"/>
              <a:ea typeface="Arial"/>
              <a:cs typeface="Arial"/>
              <a:sym typeface="Arial"/>
            </a:endParaRPr>
          </a:p>
          <a:p>
            <a:pPr indent="0" lvl="0" marL="0" rtl="0" algn="just">
              <a:spcBef>
                <a:spcPts val="0"/>
              </a:spcBef>
              <a:spcAft>
                <a:spcPts val="0"/>
              </a:spcAft>
              <a:buNone/>
            </a:pPr>
            <a:r>
              <a:rPr b="0" i="0" lang="en-IN">
                <a:solidFill>
                  <a:srgbClr val="333333"/>
                </a:solidFill>
                <a:latin typeface="Inter"/>
                <a:ea typeface="Inter"/>
                <a:cs typeface="Inter"/>
                <a:sym typeface="Inter"/>
              </a:rPr>
              <a:t>The </a:t>
            </a:r>
            <a:r>
              <a:rPr b="1" i="0" lang="en-IN">
                <a:solidFill>
                  <a:srgbClr val="333333"/>
                </a:solidFill>
                <a:latin typeface="Inter"/>
                <a:ea typeface="Inter"/>
                <a:cs typeface="Inter"/>
                <a:sym typeface="Inter"/>
              </a:rPr>
              <a:t>Arithmetic and Logic Unit</a:t>
            </a:r>
            <a:r>
              <a:rPr b="0" i="0" lang="en-IN">
                <a:solidFill>
                  <a:srgbClr val="333333"/>
                </a:solidFill>
                <a:latin typeface="Inter"/>
                <a:ea typeface="Inter"/>
                <a:cs typeface="Inter"/>
                <a:sym typeface="Inter"/>
              </a:rPr>
              <a:t>, ALU performs the arithmetic and logical operations: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Addition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Subtraction</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Logical AND</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Logical 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Logical EXCLUSIVE 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Complement (Logical NOT)</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Increment (add 1)</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Decrement (subtract 1)</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Left shift, Rotate left, Rotate right</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Clear, etc.</a:t>
            </a:r>
            <a:endParaRPr/>
          </a:p>
          <a:p>
            <a:pPr indent="0" lvl="0" marL="0" rtl="0" algn="l">
              <a:spcBef>
                <a:spcPts val="0"/>
              </a:spcBef>
              <a:spcAft>
                <a:spcPts val="0"/>
              </a:spcAft>
              <a:buNone/>
            </a:pPr>
            <a:br>
              <a:rPr lang="en-IN"/>
            </a:b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83"/>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Timing and Control Unit</a:t>
            </a:r>
            <a:br>
              <a:rPr b="0" i="0" lang="en-IN">
                <a:solidFill>
                  <a:srgbClr val="610B38"/>
                </a:solidFill>
                <a:latin typeface="Arial"/>
                <a:ea typeface="Arial"/>
                <a:cs typeface="Arial"/>
                <a:sym typeface="Arial"/>
              </a:rPr>
            </a:br>
            <a:endParaRPr/>
          </a:p>
        </p:txBody>
      </p:sp>
      <p:sp>
        <p:nvSpPr>
          <p:cNvPr id="587" name="Google Shape;587;p83"/>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The timing and control unit</a:t>
            </a:r>
            <a:r>
              <a:rPr b="0" i="0" lang="en-IN">
                <a:solidFill>
                  <a:srgbClr val="333333"/>
                </a:solidFill>
                <a:latin typeface="Inter"/>
                <a:ea typeface="Inter"/>
                <a:cs typeface="Inter"/>
                <a:sym typeface="Inter"/>
              </a:rPr>
              <a:t> is the section of the CPU.</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used to generate timing and control signals which are necessary for the execution of instructions.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used to control data flow between CPU and peripherals (including memory).</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used to provide status, control and timing signals which are required for the operation of memory and I/O devices.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It is used to control the entire operations of the microprocessor and peripherals connected to it.</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Thus we can see that the control unit of the CPU acts as the brain of the computer system.</a:t>
            </a:r>
            <a:endParaRPr/>
          </a:p>
          <a:p>
            <a:pPr indent="0" lvl="0" marL="0" rtl="0" algn="l">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8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Registers</a:t>
            </a:r>
            <a:br>
              <a:rPr b="0" i="0" lang="en-IN">
                <a:solidFill>
                  <a:srgbClr val="610B38"/>
                </a:solidFill>
                <a:latin typeface="Arial"/>
                <a:ea typeface="Arial"/>
                <a:cs typeface="Arial"/>
                <a:sym typeface="Arial"/>
              </a:rPr>
            </a:br>
            <a:endParaRPr/>
          </a:p>
        </p:txBody>
      </p:sp>
      <p:sp>
        <p:nvSpPr>
          <p:cNvPr id="593" name="Google Shape;593;p84"/>
          <p:cNvSpPr txBox="1"/>
          <p:nvPr>
            <p:ph idx="1" type="body"/>
          </p:nvPr>
        </p:nvSpPr>
        <p:spPr>
          <a:xfrm>
            <a:off x="220860" y="1524000"/>
            <a:ext cx="8660765" cy="387798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Registers</a:t>
            </a:r>
            <a:r>
              <a:rPr b="0" i="0" lang="en-IN">
                <a:solidFill>
                  <a:srgbClr val="333333"/>
                </a:solidFill>
                <a:latin typeface="Inter"/>
                <a:ea typeface="Inter"/>
                <a:cs typeface="Inter"/>
                <a:sym typeface="Inter"/>
              </a:rPr>
              <a:t> are used for temporary storage and manipulation of data and instructions by the microprocessor. Data remain in the registers till they are sent to the I/O devices or memory. Intel 8085 microprocessor has the following registers: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One 8-bit accumulator (ACC) i.e. register A</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Six general purpose registers of 8-bit, these are B,C, D, E, H and L</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One 16-bit stack pointer, SP</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One 16-bit Program Counter, PC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Instruction register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Temporary register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In addition to the above mentioned registers the 8085 microprocessor contains a set of five flip-flops which serve as flags (or status flags).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 flag is a flip-flop which indicates some conditions which arises after the execution of an arithmetic or logical instruction.</a:t>
            </a:r>
            <a:endParaRPr/>
          </a:p>
          <a:p>
            <a:pPr indent="0" lvl="0" marL="0" rtl="0" algn="l">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5"/>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599" name="Google Shape;599;p85"/>
          <p:cNvSpPr txBox="1"/>
          <p:nvPr>
            <p:ph idx="1" type="body"/>
          </p:nvPr>
        </p:nvSpPr>
        <p:spPr>
          <a:xfrm>
            <a:off x="220860" y="1524000"/>
            <a:ext cx="8660765" cy="4431983"/>
          </a:xfrm>
          <a:prstGeom prst="rect">
            <a:avLst/>
          </a:prstGeom>
          <a:noFill/>
          <a:ln>
            <a:noFill/>
          </a:ln>
        </p:spPr>
        <p:txBody>
          <a:bodyPr anchorCtr="0" anchor="t" bIns="0" lIns="0" spcFirstLastPara="1" rIns="0" wrap="square" tIns="0">
            <a:spAutoFit/>
          </a:bodyPr>
          <a:lstStyle/>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Accumulator (ACC):</a:t>
            </a:r>
            <a:r>
              <a:rPr b="0" i="0" lang="en-IN">
                <a:solidFill>
                  <a:srgbClr val="000000"/>
                </a:solidFill>
                <a:latin typeface="Inter"/>
                <a:ea typeface="Inter"/>
                <a:cs typeface="Inter"/>
                <a:sym typeface="Inter"/>
              </a:rPr>
              <a:t> The accumulator is an 8-bit register associated with the ALU. The register 'A' is an accumulator in the 8085. It is used to hold one of the operands of an arithmetic and logical operation.</a:t>
            </a:r>
            <a:br>
              <a:rPr b="0" i="0" lang="en-IN">
                <a:solidFill>
                  <a:srgbClr val="000000"/>
                </a:solidFill>
                <a:latin typeface="Inter"/>
                <a:ea typeface="Inter"/>
                <a:cs typeface="Inter"/>
                <a:sym typeface="Inter"/>
              </a:rPr>
            </a:br>
            <a:r>
              <a:rPr b="0" i="0" lang="en-IN">
                <a:solidFill>
                  <a:srgbClr val="000000"/>
                </a:solidFill>
                <a:latin typeface="Inter"/>
                <a:ea typeface="Inter"/>
                <a:cs typeface="Inter"/>
                <a:sym typeface="Inter"/>
              </a:rPr>
              <a:t>The final result of an arithmetic or logical operation is also placed in the accumulator.</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General-Purpose Registers:</a:t>
            </a:r>
            <a:r>
              <a:rPr b="0" i="0" lang="en-IN">
                <a:solidFill>
                  <a:srgbClr val="000000"/>
                </a:solidFill>
                <a:latin typeface="Inter"/>
                <a:ea typeface="Inter"/>
                <a:cs typeface="Inter"/>
                <a:sym typeface="Inter"/>
              </a:rPr>
              <a:t> The 8085 microprocessor contains six 8-bit general purpose registers. They are: B, D, C, E, H and L register.</a:t>
            </a:r>
            <a:br>
              <a:rPr b="0" i="0" lang="en-IN">
                <a:solidFill>
                  <a:srgbClr val="000000"/>
                </a:solidFill>
                <a:latin typeface="Inter"/>
                <a:ea typeface="Inter"/>
                <a:cs typeface="Inter"/>
                <a:sym typeface="Inter"/>
              </a:rPr>
            </a:br>
            <a:r>
              <a:rPr b="0" i="0" lang="en-IN">
                <a:solidFill>
                  <a:srgbClr val="000000"/>
                </a:solidFill>
                <a:latin typeface="Inter"/>
                <a:ea typeface="Inter"/>
                <a:cs typeface="Inter"/>
                <a:sym typeface="Inter"/>
              </a:rPr>
              <a:t>To hold data of 16-bit a combination of two 8-bit registers can be employed.</a:t>
            </a:r>
            <a:br>
              <a:rPr b="0" i="0" lang="en-IN">
                <a:solidFill>
                  <a:srgbClr val="000000"/>
                </a:solidFill>
                <a:latin typeface="Inter"/>
                <a:ea typeface="Inter"/>
                <a:cs typeface="Inter"/>
                <a:sym typeface="Inter"/>
              </a:rPr>
            </a:br>
            <a:r>
              <a:rPr b="0" i="0" lang="en-IN">
                <a:solidFill>
                  <a:srgbClr val="000000"/>
                </a:solidFill>
                <a:latin typeface="Inter"/>
                <a:ea typeface="Inter"/>
                <a:cs typeface="Inter"/>
                <a:sym typeface="Inter"/>
              </a:rPr>
              <a:t>The combination of two 8-bit registers is called </a:t>
            </a:r>
            <a:r>
              <a:rPr b="1" i="0" lang="en-IN">
                <a:solidFill>
                  <a:srgbClr val="000000"/>
                </a:solidFill>
                <a:latin typeface="Inter"/>
                <a:ea typeface="Inter"/>
                <a:cs typeface="Inter"/>
                <a:sym typeface="Inter"/>
              </a:rPr>
              <a:t>register pair</a:t>
            </a:r>
            <a:r>
              <a:rPr b="0" i="0" lang="en-IN">
                <a:solidFill>
                  <a:srgbClr val="000000"/>
                </a:solidFill>
                <a:latin typeface="Inter"/>
                <a:ea typeface="Inter"/>
                <a:cs typeface="Inter"/>
                <a:sym typeface="Inter"/>
              </a:rPr>
              <a:t>. The valid register pairs in the 8085 are: D-E, B-C and H-L. The H-L pair is used to act as a memory pointer.</a:t>
            </a:r>
            <a:endParaRPr/>
          </a:p>
          <a:p>
            <a:pPr indent="-114300" lvl="0" marL="0" rtl="0" algn="just">
              <a:spcBef>
                <a:spcPts val="0"/>
              </a:spcBef>
              <a:spcAft>
                <a:spcPts val="0"/>
              </a:spcAft>
              <a:buClr>
                <a:srgbClr val="000000"/>
              </a:buClr>
              <a:buSzPts val="1800"/>
              <a:buFont typeface="Calibri"/>
              <a:buAutoNum type="arabicPeriod"/>
            </a:pPr>
            <a:r>
              <a:rPr b="1" i="0" lang="en-IN">
                <a:solidFill>
                  <a:srgbClr val="000000"/>
                </a:solidFill>
                <a:latin typeface="Inter"/>
                <a:ea typeface="Inter"/>
                <a:cs typeface="Inter"/>
                <a:sym typeface="Inter"/>
              </a:rPr>
              <a:t>Program Counter (PC):</a:t>
            </a:r>
            <a:r>
              <a:rPr b="0" i="0" lang="en-IN">
                <a:solidFill>
                  <a:srgbClr val="000000"/>
                </a:solidFill>
                <a:latin typeface="Inter"/>
                <a:ea typeface="Inter"/>
                <a:cs typeface="Inter"/>
                <a:sym typeface="Inter"/>
              </a:rPr>
              <a:t> It is a 16-bit special purpose register. It is used to hold the address of memory of the next instruction to be executed. It keeps the track of the instruction in a program while they are being executed.</a:t>
            </a:r>
            <a:br>
              <a:rPr b="0" i="0" lang="en-IN">
                <a:solidFill>
                  <a:srgbClr val="000000"/>
                </a:solidFill>
                <a:latin typeface="Inter"/>
                <a:ea typeface="Inter"/>
                <a:cs typeface="Inter"/>
                <a:sym typeface="Inter"/>
              </a:rPr>
            </a:br>
            <a:r>
              <a:rPr b="0" i="0" lang="en-IN">
                <a:solidFill>
                  <a:srgbClr val="000000"/>
                </a:solidFill>
                <a:latin typeface="Inter"/>
                <a:ea typeface="Inter"/>
                <a:cs typeface="Inter"/>
                <a:sym typeface="Inter"/>
              </a:rPr>
              <a:t>The microprocessor increments the content of the next program counter during the execution of an instruction so that at the end of the execution of an instruction it points to the next instruction?s address in the program.</a:t>
            </a:r>
            <a:endParaRPr/>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6"/>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605" name="Google Shape;605;p86"/>
          <p:cNvSpPr txBox="1"/>
          <p:nvPr>
            <p:ph idx="1" type="body"/>
          </p:nvPr>
        </p:nvSpPr>
        <p:spPr>
          <a:xfrm>
            <a:off x="220860" y="1524000"/>
            <a:ext cx="8660765" cy="3600986"/>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000000"/>
                </a:solidFill>
                <a:latin typeface="Inter"/>
                <a:ea typeface="Inter"/>
                <a:cs typeface="Inter"/>
                <a:sym typeface="Inter"/>
              </a:rPr>
              <a:t>4. Stack Pointer (SP):</a:t>
            </a:r>
            <a:r>
              <a:rPr b="0" i="0" lang="en-IN">
                <a:solidFill>
                  <a:srgbClr val="000000"/>
                </a:solidFill>
                <a:latin typeface="Inter"/>
                <a:ea typeface="Inter"/>
                <a:cs typeface="Inter"/>
                <a:sym typeface="Inter"/>
              </a:rPr>
              <a:t> It is a 16-bit special function register used as memory pointer. A stack is nothing but a portion of RAM. In the stack, the contents of only those registers are saved, which are needed in the later part of the program.</a:t>
            </a:r>
            <a:br>
              <a:rPr b="0" i="0" lang="en-IN">
                <a:solidFill>
                  <a:srgbClr val="000000"/>
                </a:solidFill>
                <a:latin typeface="Inter"/>
                <a:ea typeface="Inter"/>
                <a:cs typeface="Inter"/>
                <a:sym typeface="Inter"/>
              </a:rPr>
            </a:br>
            <a:r>
              <a:rPr b="0" i="0" lang="en-IN">
                <a:solidFill>
                  <a:srgbClr val="000000"/>
                </a:solidFill>
                <a:latin typeface="Inter"/>
                <a:ea typeface="Inter"/>
                <a:cs typeface="Inter"/>
                <a:sym typeface="Inter"/>
              </a:rPr>
              <a:t>The stack pointer (SP) controls the addressing of the stack. The Stack Pointer contains the address of the top element of data stored in the stack.</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1" i="0" lang="en-IN">
                <a:solidFill>
                  <a:srgbClr val="000000"/>
                </a:solidFill>
                <a:latin typeface="Inter"/>
                <a:ea typeface="Inter"/>
                <a:cs typeface="Inter"/>
                <a:sym typeface="Inter"/>
              </a:rPr>
              <a:t>5. Instruction Register:</a:t>
            </a:r>
            <a:r>
              <a:rPr b="0" i="0" lang="en-IN">
                <a:solidFill>
                  <a:srgbClr val="000000"/>
                </a:solidFill>
                <a:latin typeface="Inter"/>
                <a:ea typeface="Inter"/>
                <a:cs typeface="Inter"/>
                <a:sym typeface="Inter"/>
              </a:rPr>
              <a:t> The instruction register holds the opcode (operation code or instruction code) of the instruction which is being decoded and executed.</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1" i="0" lang="en-IN">
                <a:solidFill>
                  <a:srgbClr val="000000"/>
                </a:solidFill>
                <a:latin typeface="Inter"/>
                <a:ea typeface="Inter"/>
                <a:cs typeface="Inter"/>
                <a:sym typeface="Inter"/>
              </a:rPr>
              <a:t>6.Temporary Register:</a:t>
            </a:r>
            <a:r>
              <a:rPr b="0" i="0" lang="en-IN">
                <a:solidFill>
                  <a:srgbClr val="000000"/>
                </a:solidFill>
                <a:latin typeface="Inter"/>
                <a:ea typeface="Inter"/>
                <a:cs typeface="Inter"/>
                <a:sym typeface="Inter"/>
              </a:rPr>
              <a:t> It is an 8-bit register associated with the ALU. It holds data during an arithmetic/logical operation. It is used by the microprocessor. It is not accessible to programmer.</a:t>
            </a:r>
            <a:endParaRPr/>
          </a:p>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87"/>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611" name="Google Shape;611;p87"/>
          <p:cNvSpPr txBox="1"/>
          <p:nvPr>
            <p:ph idx="1" type="body"/>
          </p:nvPr>
        </p:nvSpPr>
        <p:spPr>
          <a:xfrm>
            <a:off x="220860" y="1524000"/>
            <a:ext cx="8660765" cy="3323987"/>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000000"/>
                </a:solidFill>
                <a:latin typeface="Inter"/>
                <a:ea typeface="Inter"/>
                <a:cs typeface="Inter"/>
                <a:sym typeface="Inter"/>
              </a:rPr>
              <a:t>7. Flags:</a:t>
            </a:r>
            <a:r>
              <a:rPr b="0" i="0" lang="en-IN">
                <a:solidFill>
                  <a:srgbClr val="000000"/>
                </a:solidFill>
                <a:latin typeface="Inter"/>
                <a:ea typeface="Inter"/>
                <a:cs typeface="Inter"/>
                <a:sym typeface="Inter"/>
              </a:rPr>
              <a:t> The Intel 8085 microprocessor contains five flip-flops to serve as a status flags. The flip-flops are reset or set according to the conditions which arise during an arithmetic or logical operation.</a:t>
            </a:r>
            <a:endParaRPr/>
          </a:p>
          <a:p>
            <a:pPr indent="0" lvl="0" marL="0" rtl="0" algn="just">
              <a:spcBef>
                <a:spcPts val="0"/>
              </a:spcBef>
              <a:spcAft>
                <a:spcPts val="0"/>
              </a:spcAft>
              <a:buNone/>
            </a:pPr>
            <a:r>
              <a:t/>
            </a:r>
            <a:endParaRPr b="0" i="0">
              <a:solidFill>
                <a:srgbClr val="000000"/>
              </a:solidFill>
              <a:latin typeface="Inter"/>
              <a:ea typeface="Inter"/>
              <a:cs typeface="Inter"/>
              <a:sym typeface="Inter"/>
            </a:endParaRPr>
          </a:p>
          <a:p>
            <a:pPr indent="0" lvl="0" marL="0" rtl="0" algn="just">
              <a:spcBef>
                <a:spcPts val="0"/>
              </a:spcBef>
              <a:spcAft>
                <a:spcPts val="0"/>
              </a:spcAft>
              <a:buNone/>
            </a:pPr>
            <a:r>
              <a:rPr b="1" i="0" lang="en-IN">
                <a:solidFill>
                  <a:srgbClr val="333333"/>
                </a:solidFill>
                <a:latin typeface="Inter"/>
                <a:ea typeface="Inter"/>
                <a:cs typeface="Inter"/>
                <a:sym typeface="Inter"/>
              </a:rPr>
              <a:t>The five status flags of Intel 8085 are:</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Carry Flag (CS)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Parity Flag (P)</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Auxiliary Carry Flag (AC)</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Zero Flag(Z)</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Sign Flag(S)</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If a flip-flop for a particular flag is set, then it indicates 1. When it is reset, it indicates 0.</a:t>
            </a:r>
            <a:endParaRPr/>
          </a:p>
          <a:p>
            <a:pPr indent="0" lvl="0" marL="0" rtl="0" algn="l">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8"/>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617" name="Google Shape;617;p88"/>
          <p:cNvSpPr txBox="1"/>
          <p:nvPr>
            <p:ph idx="1" type="body"/>
          </p:nvPr>
        </p:nvSpPr>
        <p:spPr>
          <a:xfrm>
            <a:off x="220860" y="1524000"/>
            <a:ext cx="8660765" cy="304698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610B38"/>
                </a:solidFill>
                <a:latin typeface="Arial"/>
                <a:ea typeface="Arial"/>
                <a:cs typeface="Arial"/>
                <a:sym typeface="Arial"/>
              </a:rPr>
              <a:t>Data and Address Bus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Intel 8085 is an 8-bit microprocessor. Its </a:t>
            </a:r>
            <a:r>
              <a:rPr b="1" i="0" lang="en-IN">
                <a:solidFill>
                  <a:srgbClr val="000000"/>
                </a:solidFill>
                <a:latin typeface="Inter"/>
                <a:ea typeface="Inter"/>
                <a:cs typeface="Inter"/>
                <a:sym typeface="Inter"/>
              </a:rPr>
              <a:t>data bus</a:t>
            </a:r>
            <a:r>
              <a:rPr b="0" i="0" lang="en-IN">
                <a:solidFill>
                  <a:srgbClr val="000000"/>
                </a:solidFill>
                <a:latin typeface="Inter"/>
                <a:ea typeface="Inter"/>
                <a:cs typeface="Inter"/>
                <a:sym typeface="Inter"/>
              </a:rPr>
              <a:t> is 8-bit wide and therefore, 8 bits of data can be transmitted in parallel from or to the microprocessor.</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Intel 8085 requires an </a:t>
            </a:r>
            <a:r>
              <a:rPr b="1" i="0" lang="en-IN">
                <a:solidFill>
                  <a:srgbClr val="000000"/>
                </a:solidFill>
                <a:latin typeface="Inter"/>
                <a:ea typeface="Inter"/>
                <a:cs typeface="Inter"/>
                <a:sym typeface="Inter"/>
              </a:rPr>
              <a:t>address bus</a:t>
            </a:r>
            <a:r>
              <a:rPr b="0" i="0" lang="en-IN">
                <a:solidFill>
                  <a:srgbClr val="000000"/>
                </a:solidFill>
                <a:latin typeface="Inter"/>
                <a:ea typeface="Inter"/>
                <a:cs typeface="Inter"/>
                <a:sym typeface="Inter"/>
              </a:rPr>
              <a:t> of 16-bit wide as the memory addresses are of 16-bits.</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8 most significant bits of the address are transmitted by the address bus, A-bus (pins A</a:t>
            </a:r>
            <a:r>
              <a:rPr b="0" baseline="-25000" i="0" lang="en-IN">
                <a:solidFill>
                  <a:srgbClr val="000000"/>
                </a:solidFill>
                <a:latin typeface="Inter"/>
                <a:ea typeface="Inter"/>
                <a:cs typeface="Inter"/>
                <a:sym typeface="Inter"/>
              </a:rPr>
              <a:t>8</a:t>
            </a:r>
            <a:r>
              <a:rPr b="0" i="0" lang="en-IN">
                <a:solidFill>
                  <a:srgbClr val="000000"/>
                </a:solidFill>
                <a:latin typeface="Inter"/>
                <a:ea typeface="Inter"/>
                <a:cs typeface="Inter"/>
                <a:sym typeface="Inter"/>
              </a:rPr>
              <a:t> ? A</a:t>
            </a:r>
            <a:r>
              <a:rPr b="0" baseline="-25000" i="0" lang="en-IN">
                <a:solidFill>
                  <a:srgbClr val="000000"/>
                </a:solidFill>
                <a:latin typeface="Inter"/>
                <a:ea typeface="Inter"/>
                <a:cs typeface="Inter"/>
                <a:sym typeface="Inter"/>
              </a:rPr>
              <a:t>15</a:t>
            </a:r>
            <a:r>
              <a:rPr b="0" i="0" lang="en-IN">
                <a:solidFill>
                  <a:srgbClr val="000000"/>
                </a:solidFill>
                <a:latin typeface="Inter"/>
                <a:ea typeface="Inter"/>
                <a:cs typeface="Inter"/>
                <a:sym typeface="Inter"/>
              </a:rPr>
              <a:t>).</a:t>
            </a:r>
            <a:endParaRPr/>
          </a:p>
          <a:p>
            <a:pPr indent="-114300" lvl="0" marL="0" rtl="0" algn="just">
              <a:spcBef>
                <a:spcPts val="0"/>
              </a:spcBef>
              <a:spcAft>
                <a:spcPts val="0"/>
              </a:spcAft>
              <a:buClr>
                <a:srgbClr val="000000"/>
              </a:buClr>
              <a:buSzPts val="1800"/>
              <a:buFont typeface="Arial"/>
              <a:buChar char="•"/>
            </a:pPr>
            <a:r>
              <a:rPr b="0" i="0" lang="en-IN">
                <a:solidFill>
                  <a:srgbClr val="000000"/>
                </a:solidFill>
                <a:latin typeface="Inter"/>
                <a:ea typeface="Inter"/>
                <a:cs typeface="Inter"/>
                <a:sym typeface="Inter"/>
              </a:rPr>
              <a:t>The 8 least significant bits of the address are transmitted by data/address bus, AD-bus (pins AD</a:t>
            </a:r>
            <a:r>
              <a:rPr b="0" baseline="-25000" i="0" lang="en-IN">
                <a:solidFill>
                  <a:srgbClr val="000000"/>
                </a:solidFill>
                <a:latin typeface="Inter"/>
                <a:ea typeface="Inter"/>
                <a:cs typeface="Inter"/>
                <a:sym typeface="Inter"/>
              </a:rPr>
              <a:t>0</a:t>
            </a:r>
            <a:r>
              <a:rPr b="0" i="0" lang="en-IN">
                <a:solidFill>
                  <a:srgbClr val="000000"/>
                </a:solidFill>
                <a:latin typeface="Inter"/>
                <a:ea typeface="Inter"/>
                <a:cs typeface="Inter"/>
                <a:sym typeface="Inter"/>
              </a:rPr>
              <a:t> ? AD</a:t>
            </a:r>
            <a:r>
              <a:rPr b="0" baseline="-25000" i="0" lang="en-IN">
                <a:solidFill>
                  <a:srgbClr val="000000"/>
                </a:solidFill>
                <a:latin typeface="Inter"/>
                <a:ea typeface="Inter"/>
                <a:cs typeface="Inter"/>
                <a:sym typeface="Inter"/>
              </a:rPr>
              <a:t>7</a:t>
            </a:r>
            <a:r>
              <a:rPr b="0" i="0" lang="en-IN">
                <a:solidFill>
                  <a:srgbClr val="000000"/>
                </a:solidFill>
                <a:latin typeface="Inter"/>
                <a:ea typeface="Inter"/>
                <a:cs typeface="Inter"/>
                <a:sym typeface="Inter"/>
              </a:rPr>
              <a:t>).</a:t>
            </a:r>
            <a:endParaRPr/>
          </a:p>
          <a:p>
            <a:pPr indent="0" lvl="0" marL="0" rtl="0" algn="l">
              <a:spcBef>
                <a:spcPts val="0"/>
              </a:spcBef>
              <a:spcAft>
                <a:spcPts val="0"/>
              </a:spcAft>
              <a:buNone/>
            </a:pPr>
            <a:br>
              <a:rPr lang="en-IN"/>
            </a:b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8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Pin Configuration</a:t>
            </a:r>
            <a:br>
              <a:rPr b="0" i="0" lang="en-IN">
                <a:solidFill>
                  <a:srgbClr val="610B38"/>
                </a:solidFill>
                <a:latin typeface="Arial"/>
                <a:ea typeface="Arial"/>
                <a:cs typeface="Arial"/>
                <a:sym typeface="Arial"/>
              </a:rPr>
            </a:br>
            <a:endParaRPr/>
          </a:p>
        </p:txBody>
      </p:sp>
      <p:sp>
        <p:nvSpPr>
          <p:cNvPr id="623" name="Google Shape;623;p89"/>
          <p:cNvSpPr txBox="1"/>
          <p:nvPr>
            <p:ph idx="1" type="body"/>
          </p:nvPr>
        </p:nvSpPr>
        <p:spPr>
          <a:xfrm>
            <a:off x="220860" y="1524000"/>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Microprocessor Architecture" id="624" name="Google Shape;624;p89"/>
          <p:cNvPicPr preferRelativeResize="0"/>
          <p:nvPr/>
        </p:nvPicPr>
        <p:blipFill rotWithShape="1">
          <a:blip r:embed="rId3">
            <a:alphaModFix/>
          </a:blip>
          <a:srcRect b="0" l="0" r="0" t="0"/>
          <a:stretch/>
        </p:blipFill>
        <p:spPr>
          <a:xfrm>
            <a:off x="2733675" y="1176337"/>
            <a:ext cx="3676650" cy="4505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9"/>
          <p:cNvSpPr txBox="1"/>
          <p:nvPr>
            <p:ph type="title"/>
          </p:nvPr>
        </p:nvSpPr>
        <p:spPr>
          <a:xfrm>
            <a:off x="470512" y="9623"/>
            <a:ext cx="8166100" cy="1938992"/>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Design steps required for the development of Embedded System</a:t>
            </a:r>
            <a:br>
              <a:rPr b="0" i="0" lang="en-IN">
                <a:solidFill>
                  <a:srgbClr val="610B38"/>
                </a:solidFill>
                <a:latin typeface="Arial"/>
                <a:ea typeface="Arial"/>
                <a:cs typeface="Arial"/>
                <a:sym typeface="Arial"/>
              </a:rPr>
            </a:br>
            <a:endParaRPr/>
          </a:p>
        </p:txBody>
      </p:sp>
      <p:sp>
        <p:nvSpPr>
          <p:cNvPr id="104" name="Google Shape;104;p9"/>
          <p:cNvSpPr txBox="1"/>
          <p:nvPr>
            <p:ph idx="1" type="body"/>
          </p:nvPr>
        </p:nvSpPr>
        <p:spPr>
          <a:xfrm>
            <a:off x="220860" y="1789021"/>
            <a:ext cx="8660765" cy="276999"/>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pic>
        <p:nvPicPr>
          <p:cNvPr descr="ES Design of ES" id="105" name="Google Shape;105;p9"/>
          <p:cNvPicPr preferRelativeResize="0"/>
          <p:nvPr/>
        </p:nvPicPr>
        <p:blipFill rotWithShape="1">
          <a:blip r:embed="rId3">
            <a:alphaModFix/>
          </a:blip>
          <a:srcRect b="0" l="0" r="0" t="0"/>
          <a:stretch/>
        </p:blipFill>
        <p:spPr>
          <a:xfrm>
            <a:off x="1374607" y="1447800"/>
            <a:ext cx="5086350" cy="4981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90"/>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630" name="Google Shape;630;p90"/>
          <p:cNvSpPr txBox="1"/>
          <p:nvPr>
            <p:ph idx="1" type="body"/>
          </p:nvPr>
        </p:nvSpPr>
        <p:spPr>
          <a:xfrm>
            <a:off x="220860" y="1524000"/>
            <a:ext cx="8660765" cy="4712335"/>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The descriptions of various pins are as follows: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Address Bus and Data Bus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a:t>
            </a:r>
            <a:r>
              <a:rPr b="1" baseline="-25000" i="0" lang="en-IN">
                <a:solidFill>
                  <a:srgbClr val="000000"/>
                </a:solidFill>
                <a:latin typeface="Inter"/>
                <a:ea typeface="Inter"/>
                <a:cs typeface="Inter"/>
                <a:sym typeface="Inter"/>
              </a:rPr>
              <a:t>8</a:t>
            </a:r>
            <a:r>
              <a:rPr b="1" i="0" lang="en-IN">
                <a:solidFill>
                  <a:srgbClr val="000000"/>
                </a:solidFill>
                <a:latin typeface="Inter"/>
                <a:ea typeface="Inter"/>
                <a:cs typeface="Inter"/>
                <a:sym typeface="Inter"/>
              </a:rPr>
              <a:t> ? A</a:t>
            </a:r>
            <a:r>
              <a:rPr b="1" baseline="-25000" i="0" lang="en-IN">
                <a:solidFill>
                  <a:srgbClr val="000000"/>
                </a:solidFill>
                <a:latin typeface="Inter"/>
                <a:ea typeface="Inter"/>
                <a:cs typeface="Inter"/>
                <a:sym typeface="Inter"/>
              </a:rPr>
              <a:t>15</a:t>
            </a:r>
            <a:r>
              <a:rPr b="1" i="0" lang="en-IN">
                <a:solidFill>
                  <a:srgbClr val="000000"/>
                </a:solidFill>
                <a:latin typeface="Inter"/>
                <a:ea typeface="Inter"/>
                <a:cs typeface="Inter"/>
                <a:sym typeface="Inter"/>
              </a:rPr>
              <a:t> (Output):</a:t>
            </a:r>
            <a:r>
              <a:rPr b="0" i="0" lang="en-IN">
                <a:solidFill>
                  <a:srgbClr val="000000"/>
                </a:solidFill>
                <a:latin typeface="Inter"/>
                <a:ea typeface="Inter"/>
                <a:cs typeface="Inter"/>
                <a:sym typeface="Inter"/>
              </a:rPr>
              <a:t> These are </a:t>
            </a:r>
            <a:r>
              <a:rPr b="1" i="0" lang="en-IN">
                <a:solidFill>
                  <a:srgbClr val="000000"/>
                </a:solidFill>
                <a:latin typeface="Inter"/>
                <a:ea typeface="Inter"/>
                <a:cs typeface="Inter"/>
                <a:sym typeface="Inter"/>
              </a:rPr>
              <a:t>address bus</a:t>
            </a:r>
            <a:r>
              <a:rPr b="0" i="0" lang="en-IN">
                <a:solidFill>
                  <a:srgbClr val="000000"/>
                </a:solidFill>
                <a:latin typeface="Inter"/>
                <a:ea typeface="Inter"/>
                <a:cs typeface="Inter"/>
                <a:sym typeface="Inter"/>
              </a:rPr>
              <a:t> and are used for the most significant bits of the memory address or 8-bits of I/O address.</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AD</a:t>
            </a:r>
            <a:r>
              <a:rPr b="1" baseline="-25000" i="0" lang="en-IN">
                <a:solidFill>
                  <a:srgbClr val="000000"/>
                </a:solidFill>
                <a:latin typeface="Inter"/>
                <a:ea typeface="Inter"/>
                <a:cs typeface="Inter"/>
                <a:sym typeface="Inter"/>
              </a:rPr>
              <a:t>0</a:t>
            </a:r>
            <a:r>
              <a:rPr b="1" i="0" lang="en-IN">
                <a:solidFill>
                  <a:srgbClr val="000000"/>
                </a:solidFill>
                <a:latin typeface="Inter"/>
                <a:ea typeface="Inter"/>
                <a:cs typeface="Inter"/>
                <a:sym typeface="Inter"/>
              </a:rPr>
              <a:t> ? AD</a:t>
            </a:r>
            <a:r>
              <a:rPr b="1" baseline="-25000" i="0" lang="en-IN">
                <a:solidFill>
                  <a:srgbClr val="000000"/>
                </a:solidFill>
                <a:latin typeface="Inter"/>
                <a:ea typeface="Inter"/>
                <a:cs typeface="Inter"/>
                <a:sym typeface="Inter"/>
              </a:rPr>
              <a:t>7</a:t>
            </a:r>
            <a:r>
              <a:rPr b="1" i="0" lang="en-IN">
                <a:solidFill>
                  <a:srgbClr val="000000"/>
                </a:solidFill>
                <a:latin typeface="Inter"/>
                <a:ea typeface="Inter"/>
                <a:cs typeface="Inter"/>
                <a:sym typeface="Inter"/>
              </a:rPr>
              <a:t> (Input/output):</a:t>
            </a:r>
            <a:r>
              <a:rPr b="0" i="0" lang="en-IN">
                <a:solidFill>
                  <a:srgbClr val="000000"/>
                </a:solidFill>
                <a:latin typeface="Inter"/>
                <a:ea typeface="Inter"/>
                <a:cs typeface="Inter"/>
                <a:sym typeface="Inter"/>
              </a:rPr>
              <a:t> These are time multiplexed </a:t>
            </a:r>
            <a:r>
              <a:rPr b="1" i="0" lang="en-IN">
                <a:solidFill>
                  <a:srgbClr val="000000"/>
                </a:solidFill>
                <a:latin typeface="Inter"/>
                <a:ea typeface="Inter"/>
                <a:cs typeface="Inter"/>
                <a:sym typeface="Inter"/>
              </a:rPr>
              <a:t>address/data bus</a:t>
            </a:r>
            <a:r>
              <a:rPr b="0" i="0" lang="en-IN">
                <a:solidFill>
                  <a:srgbClr val="000000"/>
                </a:solidFill>
                <a:latin typeface="Inter"/>
                <a:ea typeface="Inter"/>
                <a:cs typeface="Inter"/>
                <a:sym typeface="Inter"/>
              </a:rPr>
              <a:t> i.e. they serve dual purpose. They are used for the least significant 8 bits of the memory address or I/O address during the first cycle. Again they are used for data during 2nd and 3rd clock cycles.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Control and Status Signals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ALE (Output):</a:t>
            </a:r>
            <a:r>
              <a:rPr b="0" i="0" lang="en-IN">
                <a:solidFill>
                  <a:srgbClr val="000000"/>
                </a:solidFill>
                <a:latin typeface="Inter"/>
                <a:ea typeface="Inter"/>
                <a:cs typeface="Inter"/>
                <a:sym typeface="Inter"/>
              </a:rPr>
              <a:t> ALE stands for </a:t>
            </a:r>
            <a:r>
              <a:rPr b="1" i="0" lang="en-IN">
                <a:solidFill>
                  <a:srgbClr val="000000"/>
                </a:solidFill>
                <a:latin typeface="Inter"/>
                <a:ea typeface="Inter"/>
                <a:cs typeface="Inter"/>
                <a:sym typeface="Inter"/>
              </a:rPr>
              <a:t>Address Latch Enable</a:t>
            </a:r>
            <a:r>
              <a:rPr b="0" i="0" lang="en-IN">
                <a:solidFill>
                  <a:srgbClr val="000000"/>
                </a:solidFill>
                <a:latin typeface="Inter"/>
                <a:ea typeface="Inter"/>
                <a:cs typeface="Inter"/>
                <a:sym typeface="Inter"/>
              </a:rPr>
              <a:t> signal. ALE goes high during first clock cycle of a machine cycle and enables the lower 8-bits of the address to be latched either into the memory or external latch.</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IO/M (Output):</a:t>
            </a:r>
            <a:r>
              <a:rPr b="0" i="0" lang="en-IN">
                <a:solidFill>
                  <a:srgbClr val="000000"/>
                </a:solidFill>
                <a:latin typeface="Inter"/>
                <a:ea typeface="Inter"/>
                <a:cs typeface="Inter"/>
                <a:sym typeface="Inter"/>
              </a:rPr>
              <a:t> It is a </a:t>
            </a:r>
            <a:r>
              <a:rPr b="1" i="0" lang="en-IN">
                <a:solidFill>
                  <a:srgbClr val="000000"/>
                </a:solidFill>
                <a:latin typeface="Inter"/>
                <a:ea typeface="Inter"/>
                <a:cs typeface="Inter"/>
                <a:sym typeface="Inter"/>
              </a:rPr>
              <a:t>status signal</a:t>
            </a:r>
            <a:r>
              <a:rPr b="0" i="0" lang="en-IN">
                <a:solidFill>
                  <a:srgbClr val="000000"/>
                </a:solidFill>
                <a:latin typeface="Inter"/>
                <a:ea typeface="Inter"/>
                <a:cs typeface="Inter"/>
                <a:sym typeface="Inter"/>
              </a:rPr>
              <a:t> which distinguishes whether the address is for memory or I/O device.</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a:t>
            </a:r>
            <a:r>
              <a:rPr b="1" baseline="-25000" i="0" lang="en-IN">
                <a:solidFill>
                  <a:srgbClr val="000000"/>
                </a:solidFill>
                <a:latin typeface="Inter"/>
                <a:ea typeface="Inter"/>
                <a:cs typeface="Inter"/>
                <a:sym typeface="Inter"/>
              </a:rPr>
              <a:t>0</a:t>
            </a:r>
            <a:r>
              <a:rPr b="1" i="0" lang="en-IN">
                <a:solidFill>
                  <a:srgbClr val="000000"/>
                </a:solidFill>
                <a:latin typeface="Inter"/>
                <a:ea typeface="Inter"/>
                <a:cs typeface="Inter"/>
                <a:sym typeface="Inter"/>
              </a:rPr>
              <a:t>, S</a:t>
            </a:r>
            <a:r>
              <a:rPr b="1" baseline="-25000" i="0" lang="en-IN">
                <a:solidFill>
                  <a:srgbClr val="000000"/>
                </a:solidFill>
                <a:latin typeface="Inter"/>
                <a:ea typeface="Inter"/>
                <a:cs typeface="Inter"/>
                <a:sym typeface="Inter"/>
              </a:rPr>
              <a:t>1</a:t>
            </a:r>
            <a:r>
              <a:rPr b="1" i="0" lang="en-IN">
                <a:solidFill>
                  <a:srgbClr val="000000"/>
                </a:solidFill>
                <a:latin typeface="Inter"/>
                <a:ea typeface="Inter"/>
                <a:cs typeface="Inter"/>
                <a:sym typeface="Inter"/>
              </a:rPr>
              <a:t> (Output):</a:t>
            </a:r>
            <a:r>
              <a:rPr b="0" i="0" lang="en-IN">
                <a:solidFill>
                  <a:srgbClr val="000000"/>
                </a:solidFill>
                <a:latin typeface="Inter"/>
                <a:ea typeface="Inter"/>
                <a:cs typeface="Inter"/>
                <a:sym typeface="Inter"/>
              </a:rPr>
              <a:t> These are </a:t>
            </a:r>
            <a:r>
              <a:rPr b="1" i="0" lang="en-IN">
                <a:solidFill>
                  <a:srgbClr val="000000"/>
                </a:solidFill>
                <a:latin typeface="Inter"/>
                <a:ea typeface="Inter"/>
                <a:cs typeface="Inter"/>
                <a:sym typeface="Inter"/>
              </a:rPr>
              <a:t>status signals</a:t>
            </a:r>
            <a:r>
              <a:rPr b="0" i="0" lang="en-IN">
                <a:solidFill>
                  <a:srgbClr val="000000"/>
                </a:solidFill>
                <a:latin typeface="Inter"/>
                <a:ea typeface="Inter"/>
                <a:cs typeface="Inter"/>
                <a:sym typeface="Inter"/>
              </a:rPr>
              <a:t> sent by the microprocessors to distinguish the various types of operation given in table below:</a:t>
            </a:r>
            <a:endParaRPr/>
          </a:p>
          <a:p>
            <a:pPr indent="0" lvl="0" marL="0" rtl="0" algn="l">
              <a:spcBef>
                <a:spcPts val="0"/>
              </a:spcBef>
              <a:spcAft>
                <a:spcPts val="0"/>
              </a:spcAft>
              <a:buNone/>
            </a:pPr>
            <a:br>
              <a:rPr lang="en-IN"/>
            </a:b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4" name="Shape 634"/>
        <p:cNvGrpSpPr/>
        <p:nvPr/>
      </p:nvGrpSpPr>
      <p:grpSpPr>
        <a:xfrm>
          <a:off x="0" y="0"/>
          <a:ext cx="0" cy="0"/>
          <a:chOff x="0" y="0"/>
          <a:chExt cx="0" cy="0"/>
        </a:xfrm>
      </p:grpSpPr>
      <p:sp>
        <p:nvSpPr>
          <p:cNvPr id="635" name="Google Shape;635;p91"/>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36" name="Google Shape;636;p91"/>
          <p:cNvSpPr/>
          <p:nvPr/>
        </p:nvSpPr>
        <p:spPr>
          <a:xfrm>
            <a:off x="0" y="-4290"/>
            <a:ext cx="9143999" cy="1733407"/>
          </a:xfrm>
          <a:prstGeom prst="rect">
            <a:avLst/>
          </a:prstGeom>
          <a:solidFill>
            <a:schemeClr val="lt1"/>
          </a:solidFill>
          <a:ln>
            <a:noFill/>
          </a:ln>
          <a:effectLst>
            <a:outerShdw blurRad="254000" sx="94000" rotWithShape="0" algn="t" dir="5460000" dist="38100" sy="94000">
              <a:srgbClr val="000000">
                <a:alpha val="29803"/>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37" name="Google Shape;637;p91"/>
          <p:cNvSpPr txBox="1"/>
          <p:nvPr>
            <p:ph type="title"/>
          </p:nvPr>
        </p:nvSpPr>
        <p:spPr>
          <a:xfrm>
            <a:off x="571351" y="240241"/>
            <a:ext cx="8070041" cy="1228299"/>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IN" sz="3500"/>
              <a:t> </a:t>
            </a:r>
            <a:endParaRPr sz="3500"/>
          </a:p>
        </p:txBody>
      </p:sp>
      <p:sp>
        <p:nvSpPr>
          <p:cNvPr id="638" name="Google Shape;638;p91"/>
          <p:cNvSpPr txBox="1"/>
          <p:nvPr>
            <p:ph idx="1" type="body"/>
          </p:nvPr>
        </p:nvSpPr>
        <p:spPr>
          <a:xfrm>
            <a:off x="571351" y="2321476"/>
            <a:ext cx="3648656" cy="3850724"/>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700"/>
              <a:buFont typeface="Inter"/>
              <a:buNone/>
            </a:pPr>
            <a:r>
              <a:rPr b="1" i="0" lang="en-IN" sz="1700" u="none" cap="none" strike="noStrike">
                <a:latin typeface="Inter"/>
                <a:ea typeface="Inter"/>
                <a:cs typeface="Inter"/>
                <a:sym typeface="Inter"/>
              </a:rPr>
              <a:t>Status codes for Intel 8085</a:t>
            </a:r>
            <a:endParaRPr b="0" i="0" sz="1700" u="none" cap="none" strike="noStrike"/>
          </a:p>
          <a:p>
            <a:pPr indent="-107950" lvl="0" marL="0" marR="0" rtl="0" algn="l">
              <a:lnSpc>
                <a:spcPct val="90000"/>
              </a:lnSpc>
              <a:spcBef>
                <a:spcPts val="600"/>
              </a:spcBef>
              <a:spcAft>
                <a:spcPts val="0"/>
              </a:spcAft>
              <a:buClr>
                <a:schemeClr val="dk1"/>
              </a:buClr>
              <a:buSzPts val="1700"/>
              <a:buFont typeface="Inter"/>
              <a:buChar char="•"/>
            </a:pPr>
            <a:r>
              <a:rPr b="1" i="0" lang="en-IN" sz="1700" u="none" cap="none" strike="noStrike">
                <a:latin typeface="Inter"/>
                <a:ea typeface="Inter"/>
                <a:cs typeface="Inter"/>
                <a:sym typeface="Inter"/>
              </a:rPr>
              <a:t>RD (Output):</a:t>
            </a:r>
            <a:r>
              <a:rPr b="0" i="0" lang="en-IN" sz="1700" u="none" cap="none" strike="noStrike">
                <a:latin typeface="Inter"/>
                <a:ea typeface="Inter"/>
                <a:cs typeface="Inter"/>
                <a:sym typeface="Inter"/>
              </a:rPr>
              <a:t> RD is a </a:t>
            </a:r>
            <a:r>
              <a:rPr b="1" i="0" lang="en-IN" sz="1700" u="none" cap="none" strike="noStrike">
                <a:latin typeface="Inter"/>
                <a:ea typeface="Inter"/>
                <a:cs typeface="Inter"/>
                <a:sym typeface="Inter"/>
              </a:rPr>
              <a:t>signal to control READ operation</a:t>
            </a:r>
            <a:r>
              <a:rPr b="0" i="0" lang="en-IN" sz="1700" u="none" cap="none" strike="noStrike">
                <a:latin typeface="Inter"/>
                <a:ea typeface="Inter"/>
                <a:cs typeface="Inter"/>
                <a:sym typeface="Inter"/>
              </a:rPr>
              <a:t>. When it goes low, the selected I/O device or memory is read.</a:t>
            </a:r>
            <a:endParaRPr/>
          </a:p>
          <a:p>
            <a:pPr indent="-107950" lvl="0" marL="0" marR="0" rtl="0" algn="l">
              <a:lnSpc>
                <a:spcPct val="90000"/>
              </a:lnSpc>
              <a:spcBef>
                <a:spcPts val="600"/>
              </a:spcBef>
              <a:spcAft>
                <a:spcPts val="0"/>
              </a:spcAft>
              <a:buClr>
                <a:schemeClr val="dk1"/>
              </a:buClr>
              <a:buSzPts val="1700"/>
              <a:buFont typeface="Inter"/>
              <a:buChar char="•"/>
            </a:pPr>
            <a:r>
              <a:rPr b="1" i="0" lang="en-IN" sz="1700" u="none" cap="none" strike="noStrike">
                <a:latin typeface="Inter"/>
                <a:ea typeface="Inter"/>
                <a:cs typeface="Inter"/>
                <a:sym typeface="Inter"/>
              </a:rPr>
              <a:t>WR (Output):</a:t>
            </a:r>
            <a:r>
              <a:rPr b="0" i="0" lang="en-IN" sz="1700" u="none" cap="none" strike="noStrike">
                <a:latin typeface="Inter"/>
                <a:ea typeface="Inter"/>
                <a:cs typeface="Inter"/>
                <a:sym typeface="Inter"/>
              </a:rPr>
              <a:t> WR is a </a:t>
            </a:r>
            <a:r>
              <a:rPr b="1" i="0" lang="en-IN" sz="1700" u="none" cap="none" strike="noStrike">
                <a:latin typeface="Inter"/>
                <a:ea typeface="Inter"/>
                <a:cs typeface="Inter"/>
                <a:sym typeface="Inter"/>
              </a:rPr>
              <a:t>signal to control WRITE operation</a:t>
            </a:r>
            <a:r>
              <a:rPr b="0" i="0" lang="en-IN" sz="1700" u="none" cap="none" strike="noStrike">
                <a:latin typeface="Inter"/>
                <a:ea typeface="Inter"/>
                <a:cs typeface="Inter"/>
                <a:sym typeface="Inter"/>
              </a:rPr>
              <a:t>. When it goes low, the data bus' data is written into the selected memory or I/O location.</a:t>
            </a:r>
            <a:endParaRPr/>
          </a:p>
          <a:p>
            <a:pPr indent="-107950" lvl="0" marL="0" marR="0" rtl="0" algn="l">
              <a:lnSpc>
                <a:spcPct val="90000"/>
              </a:lnSpc>
              <a:spcBef>
                <a:spcPts val="600"/>
              </a:spcBef>
              <a:spcAft>
                <a:spcPts val="0"/>
              </a:spcAft>
              <a:buClr>
                <a:schemeClr val="dk1"/>
              </a:buClr>
              <a:buSzPts val="1700"/>
              <a:buFont typeface="Inter"/>
              <a:buChar char="•"/>
            </a:pPr>
            <a:r>
              <a:rPr b="1" i="0" lang="en-IN" sz="1700" u="none" cap="none" strike="noStrike">
                <a:latin typeface="Inter"/>
                <a:ea typeface="Inter"/>
                <a:cs typeface="Inter"/>
                <a:sym typeface="Inter"/>
              </a:rPr>
              <a:t>READY (Input):</a:t>
            </a:r>
            <a:r>
              <a:rPr b="0" i="0" lang="en-IN" sz="1700" u="none" cap="none" strike="noStrike">
                <a:latin typeface="Inter"/>
                <a:ea typeface="Inter"/>
                <a:cs typeface="Inter"/>
                <a:sym typeface="Inter"/>
              </a:rPr>
              <a:t> It is used by the microprocessor to sense whether a peripheral is ready to transfer a data or not. If READY is high, the peripheral is ready. If it is low the micro processor waits till it goes high.</a:t>
            </a:r>
            <a:endParaRPr/>
          </a:p>
          <a:p>
            <a:pPr indent="0" lvl="0" marL="0" marR="0" rtl="0" algn="l">
              <a:lnSpc>
                <a:spcPct val="90000"/>
              </a:lnSpc>
              <a:spcBef>
                <a:spcPts val="600"/>
              </a:spcBef>
              <a:spcAft>
                <a:spcPts val="0"/>
              </a:spcAft>
              <a:buClr>
                <a:schemeClr val="dk1"/>
              </a:buClr>
              <a:buSzPts val="1700"/>
              <a:buFont typeface="Calibri"/>
              <a:buNone/>
            </a:pPr>
            <a:r>
              <a:t/>
            </a:r>
            <a:endParaRPr b="0" i="0" sz="1700" u="none" cap="none" strike="noStrike">
              <a:latin typeface="Arial"/>
              <a:ea typeface="Arial"/>
              <a:cs typeface="Arial"/>
              <a:sym typeface="Arial"/>
            </a:endParaRPr>
          </a:p>
        </p:txBody>
      </p:sp>
      <p:graphicFrame>
        <p:nvGraphicFramePr>
          <p:cNvPr id="639" name="Google Shape;639;p91"/>
          <p:cNvGraphicFramePr/>
          <p:nvPr/>
        </p:nvGraphicFramePr>
        <p:xfrm>
          <a:off x="4757737" y="2342883"/>
          <a:ext cx="3000000" cy="3000000"/>
        </p:xfrm>
        <a:graphic>
          <a:graphicData uri="http://schemas.openxmlformats.org/drawingml/2006/table">
            <a:tbl>
              <a:tblPr>
                <a:noFill/>
                <a:tableStyleId>{B3318D4D-640B-422D-A477-828D1B5AD744}</a:tableStyleId>
              </a:tblPr>
              <a:tblGrid>
                <a:gridCol w="881100"/>
                <a:gridCol w="881100"/>
                <a:gridCol w="2121475"/>
              </a:tblGrid>
              <a:tr h="849875">
                <a:tc>
                  <a:txBody>
                    <a:bodyPr/>
                    <a:lstStyle/>
                    <a:p>
                      <a:pPr indent="0" lvl="0" marL="0" marR="0" rtl="0" algn="l">
                        <a:spcBef>
                          <a:spcPts val="0"/>
                        </a:spcBef>
                        <a:spcAft>
                          <a:spcPts val="0"/>
                        </a:spcAft>
                        <a:buNone/>
                      </a:pPr>
                      <a:r>
                        <a:rPr lang="en-IN" sz="2800">
                          <a:solidFill>
                            <a:srgbClr val="000000"/>
                          </a:solidFill>
                          <a:latin typeface="times new roman"/>
                          <a:ea typeface="times new roman"/>
                          <a:cs typeface="times new roman"/>
                          <a:sym typeface="times new roman"/>
                        </a:rPr>
                        <a:t>S</a:t>
                      </a:r>
                      <a:r>
                        <a:rPr baseline="-25000" lang="en-IN" sz="2800">
                          <a:solidFill>
                            <a:srgbClr val="000000"/>
                          </a:solidFill>
                          <a:latin typeface="times new roman"/>
                          <a:ea typeface="times new roman"/>
                          <a:cs typeface="times new roman"/>
                          <a:sym typeface="times new roman"/>
                        </a:rPr>
                        <a:t>1</a:t>
                      </a:r>
                      <a:endParaRPr sz="2800">
                        <a:solidFill>
                          <a:srgbClr val="000000"/>
                        </a:solidFill>
                        <a:latin typeface="times new roman"/>
                        <a:ea typeface="times new roman"/>
                        <a:cs typeface="times new roman"/>
                        <a:sym typeface="times new roman"/>
                      </a:endParaRPr>
                    </a:p>
                  </a:txBody>
                  <a:tcPr marT="181775" marB="181775" marR="181775" marL="181775">
                    <a:lnL cap="flat" cmpd="sng" w="9525">
                      <a:solidFill>
                        <a:srgbClr val="E0F2C4"/>
                      </a:solidFill>
                      <a:prstDash val="solid"/>
                      <a:round/>
                      <a:headEnd len="sm" w="sm" type="none"/>
                      <a:tailEnd len="sm" w="sm" type="none"/>
                    </a:lnL>
                    <a:lnR cap="flat" cmpd="sng" w="9525">
                      <a:solidFill>
                        <a:srgbClr val="E0F2C4"/>
                      </a:solidFill>
                      <a:prstDash val="solid"/>
                      <a:round/>
                      <a:headEnd len="sm" w="sm" type="none"/>
                      <a:tailEnd len="sm" w="sm" type="none"/>
                    </a:lnR>
                    <a:lnT cap="flat" cmpd="sng" w="9525">
                      <a:solidFill>
                        <a:srgbClr val="E0F2C4"/>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2800">
                          <a:solidFill>
                            <a:srgbClr val="000000"/>
                          </a:solidFill>
                          <a:latin typeface="times new roman"/>
                          <a:ea typeface="times new roman"/>
                          <a:cs typeface="times new roman"/>
                          <a:sym typeface="times new roman"/>
                        </a:rPr>
                        <a:t>S</a:t>
                      </a:r>
                      <a:r>
                        <a:rPr baseline="-25000" lang="en-IN" sz="2800">
                          <a:solidFill>
                            <a:srgbClr val="000000"/>
                          </a:solidFill>
                          <a:latin typeface="times new roman"/>
                          <a:ea typeface="times new roman"/>
                          <a:cs typeface="times new roman"/>
                          <a:sym typeface="times new roman"/>
                        </a:rPr>
                        <a:t>0</a:t>
                      </a:r>
                      <a:endParaRPr sz="2800">
                        <a:solidFill>
                          <a:srgbClr val="000000"/>
                        </a:solidFill>
                        <a:latin typeface="times new roman"/>
                        <a:ea typeface="times new roman"/>
                        <a:cs typeface="times new roman"/>
                        <a:sym typeface="times new roman"/>
                      </a:endParaRPr>
                    </a:p>
                  </a:txBody>
                  <a:tcPr marT="181775" marB="181775" marR="181775" marL="181775">
                    <a:lnL cap="flat" cmpd="sng" w="9525">
                      <a:solidFill>
                        <a:srgbClr val="E0F2C4"/>
                      </a:solidFill>
                      <a:prstDash val="solid"/>
                      <a:round/>
                      <a:headEnd len="sm" w="sm" type="none"/>
                      <a:tailEnd len="sm" w="sm" type="none"/>
                    </a:lnL>
                    <a:lnR cap="flat" cmpd="sng" w="9525">
                      <a:solidFill>
                        <a:srgbClr val="E0F2C4"/>
                      </a:solidFill>
                      <a:prstDash val="solid"/>
                      <a:round/>
                      <a:headEnd len="sm" w="sm" type="none"/>
                      <a:tailEnd len="sm" w="sm" type="none"/>
                    </a:lnR>
                    <a:lnT cap="flat" cmpd="sng" w="9525">
                      <a:solidFill>
                        <a:srgbClr val="E0F2C4"/>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2800">
                          <a:solidFill>
                            <a:srgbClr val="000000"/>
                          </a:solidFill>
                          <a:latin typeface="times new roman"/>
                          <a:ea typeface="times new roman"/>
                          <a:cs typeface="times new roman"/>
                          <a:sym typeface="times new roman"/>
                        </a:rPr>
                        <a:t>Operations</a:t>
                      </a:r>
                      <a:endParaRPr/>
                    </a:p>
                  </a:txBody>
                  <a:tcPr marT="181775" marB="181775" marR="181775" marL="181775">
                    <a:lnL cap="flat" cmpd="sng" w="9525">
                      <a:solidFill>
                        <a:srgbClr val="E0F2C4"/>
                      </a:solidFill>
                      <a:prstDash val="solid"/>
                      <a:round/>
                      <a:headEnd len="sm" w="sm" type="none"/>
                      <a:tailEnd len="sm" w="sm" type="none"/>
                    </a:lnL>
                    <a:lnR cap="flat" cmpd="sng" w="9525">
                      <a:solidFill>
                        <a:srgbClr val="E0F2C4"/>
                      </a:solidFill>
                      <a:prstDash val="solid"/>
                      <a:round/>
                      <a:headEnd len="sm" w="sm" type="none"/>
                      <a:tailEnd len="sm" w="sm" type="none"/>
                    </a:lnR>
                    <a:lnT cap="flat" cmpd="sng" w="9525">
                      <a:solidFill>
                        <a:srgbClr val="E0F2C4"/>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728675">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0</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0</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HALT</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28675">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0</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1</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WRITE</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728675">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1</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0</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READ</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728675">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1</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1</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2800">
                          <a:solidFill>
                            <a:srgbClr val="333333"/>
                          </a:solidFill>
                          <a:latin typeface="Inter"/>
                          <a:ea typeface="Inter"/>
                          <a:cs typeface="Inter"/>
                          <a:sym typeface="Inter"/>
                        </a:rPr>
                        <a:t>FETCH</a:t>
                      </a:r>
                      <a:endParaRPr/>
                    </a:p>
                  </a:txBody>
                  <a:tcPr marT="121175" marB="121175" marR="121175" marL="121175">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3" name="Shape 643"/>
        <p:cNvGrpSpPr/>
        <p:nvPr/>
      </p:nvGrpSpPr>
      <p:grpSpPr>
        <a:xfrm>
          <a:off x="0" y="0"/>
          <a:ext cx="0" cy="0"/>
          <a:chOff x="0" y="0"/>
          <a:chExt cx="0" cy="0"/>
        </a:xfrm>
      </p:grpSpPr>
      <p:sp>
        <p:nvSpPr>
          <p:cNvPr id="644" name="Google Shape;644;p92"/>
          <p:cNvSpPr/>
          <p:nvPr/>
        </p:nvSpPr>
        <p:spPr>
          <a:xfrm>
            <a:off x="0" y="0"/>
            <a:ext cx="9144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45" name="Google Shape;645;p92"/>
          <p:cNvSpPr/>
          <p:nvPr/>
        </p:nvSpPr>
        <p:spPr>
          <a:xfrm>
            <a:off x="0" y="-4290"/>
            <a:ext cx="9143999" cy="1733407"/>
          </a:xfrm>
          <a:prstGeom prst="rect">
            <a:avLst/>
          </a:prstGeom>
          <a:solidFill>
            <a:schemeClr val="lt1"/>
          </a:solidFill>
          <a:ln>
            <a:noFill/>
          </a:ln>
          <a:effectLst>
            <a:outerShdw blurRad="254000" sx="94000" rotWithShape="0" algn="t" dir="5460000" dist="38100" sy="94000">
              <a:srgbClr val="000000">
                <a:alpha val="29803"/>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t/>
            </a:r>
            <a:endParaRPr sz="1800">
              <a:solidFill>
                <a:schemeClr val="lt1"/>
              </a:solidFill>
            </a:endParaRPr>
          </a:p>
        </p:txBody>
      </p:sp>
      <p:sp>
        <p:nvSpPr>
          <p:cNvPr id="646" name="Google Shape;646;p92"/>
          <p:cNvSpPr txBox="1"/>
          <p:nvPr>
            <p:ph type="title"/>
          </p:nvPr>
        </p:nvSpPr>
        <p:spPr>
          <a:xfrm>
            <a:off x="571351" y="240241"/>
            <a:ext cx="8070041" cy="1228299"/>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IN" sz="3500"/>
              <a:t> </a:t>
            </a:r>
            <a:endParaRPr sz="3500"/>
          </a:p>
        </p:txBody>
      </p:sp>
      <p:sp>
        <p:nvSpPr>
          <p:cNvPr id="647" name="Google Shape;647;p92"/>
          <p:cNvSpPr txBox="1"/>
          <p:nvPr>
            <p:ph idx="1" type="body"/>
          </p:nvPr>
        </p:nvSpPr>
        <p:spPr>
          <a:xfrm>
            <a:off x="68744" y="-304800"/>
            <a:ext cx="4688992" cy="64770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dk1"/>
              </a:buClr>
              <a:buSzPts val="1400"/>
              <a:buFont typeface="Inter"/>
              <a:buNone/>
            </a:pPr>
            <a:r>
              <a:rPr b="1" i="0" lang="en-IN" sz="1400" u="none" cap="none" strike="noStrike">
                <a:solidFill>
                  <a:schemeClr val="dk1"/>
                </a:solidFill>
                <a:latin typeface="Inter"/>
                <a:ea typeface="Inter"/>
                <a:cs typeface="Inter"/>
                <a:sym typeface="Inter"/>
              </a:rPr>
              <a:t>Interrupts and Externally Initiated Signals</a:t>
            </a:r>
            <a:endParaRPr b="0" i="0" sz="1400" u="none" cap="none" strike="noStrike">
              <a:solidFill>
                <a:schemeClr val="dk1"/>
              </a:solidFill>
              <a:latin typeface="Arial"/>
              <a:ea typeface="Arial"/>
              <a:cs typeface="Arial"/>
              <a:sym typeface="Arial"/>
            </a:endParaRPr>
          </a:p>
          <a:p>
            <a:pPr indent="-88900" lvl="0" marL="0" marR="0" rtl="0" algn="l">
              <a:lnSpc>
                <a:spcPct val="90000"/>
              </a:lnSpc>
              <a:spcBef>
                <a:spcPts val="600"/>
              </a:spcBef>
              <a:spcAft>
                <a:spcPts val="0"/>
              </a:spcAft>
              <a:buClr>
                <a:schemeClr val="dk1"/>
              </a:buClr>
              <a:buSzPts val="1400"/>
              <a:buFont typeface="Inter"/>
              <a:buChar char="•"/>
            </a:pPr>
            <a:r>
              <a:rPr b="1" i="0" lang="en-IN" sz="1400" u="none" cap="none" strike="noStrike">
                <a:solidFill>
                  <a:schemeClr val="dk1"/>
                </a:solidFill>
                <a:latin typeface="Inter"/>
                <a:ea typeface="Inter"/>
                <a:cs typeface="Inter"/>
                <a:sym typeface="Inter"/>
              </a:rPr>
              <a:t>HOLD (INPUT):</a:t>
            </a:r>
            <a:r>
              <a:rPr b="0" i="0" lang="en-IN" sz="1400" u="none" cap="none" strike="noStrike">
                <a:solidFill>
                  <a:schemeClr val="dk1"/>
                </a:solidFill>
                <a:latin typeface="Inter"/>
                <a:ea typeface="Inter"/>
                <a:cs typeface="Inter"/>
                <a:sym typeface="Inter"/>
              </a:rPr>
              <a:t> HOLD indicates that another device is requesting for the use of the address and data bus.</a:t>
            </a:r>
            <a:endParaRPr/>
          </a:p>
          <a:p>
            <a:pPr indent="-88900" lvl="0" marL="0" marR="0" rtl="0" algn="l">
              <a:lnSpc>
                <a:spcPct val="90000"/>
              </a:lnSpc>
              <a:spcBef>
                <a:spcPts val="600"/>
              </a:spcBef>
              <a:spcAft>
                <a:spcPts val="0"/>
              </a:spcAft>
              <a:buClr>
                <a:schemeClr val="dk1"/>
              </a:buClr>
              <a:buSzPts val="1400"/>
              <a:buFont typeface="Inter"/>
              <a:buChar char="•"/>
            </a:pPr>
            <a:r>
              <a:rPr b="1" i="0" lang="en-IN" sz="1400" u="none" cap="none" strike="noStrike">
                <a:solidFill>
                  <a:schemeClr val="dk1"/>
                </a:solidFill>
                <a:latin typeface="Inter"/>
                <a:ea typeface="Inter"/>
                <a:cs typeface="Inter"/>
                <a:sym typeface="Inter"/>
              </a:rPr>
              <a:t>HLDA (OUTPUT):</a:t>
            </a:r>
            <a:r>
              <a:rPr b="0" i="0" lang="en-IN" sz="1400" u="none" cap="none" strike="noStrike">
                <a:solidFill>
                  <a:schemeClr val="dk1"/>
                </a:solidFill>
                <a:latin typeface="Inter"/>
                <a:ea typeface="Inter"/>
                <a:cs typeface="Inter"/>
                <a:sym typeface="Inter"/>
              </a:rPr>
              <a:t> HLDA is a signal for </a:t>
            </a:r>
            <a:r>
              <a:rPr b="1" i="0" lang="en-IN" sz="1400" u="none" cap="none" strike="noStrike">
                <a:solidFill>
                  <a:schemeClr val="dk1"/>
                </a:solidFill>
                <a:latin typeface="Inter"/>
                <a:ea typeface="Inter"/>
                <a:cs typeface="Inter"/>
                <a:sym typeface="Inter"/>
              </a:rPr>
              <a:t>HOLD acknowledgement</a:t>
            </a:r>
            <a:r>
              <a:rPr b="0" i="0" lang="en-IN" sz="1400" u="none" cap="none" strike="noStrike">
                <a:solidFill>
                  <a:schemeClr val="dk1"/>
                </a:solidFill>
                <a:latin typeface="Inter"/>
                <a:ea typeface="Inter"/>
                <a:cs typeface="Inter"/>
                <a:sym typeface="Inter"/>
              </a:rPr>
              <a:t> which indicates that the HOLD request has been received. After the removal of this request the HLDA goes low.</a:t>
            </a:r>
            <a:endParaRPr/>
          </a:p>
          <a:p>
            <a:pPr indent="-88900" lvl="0" marL="0" marR="0" rtl="0" algn="l">
              <a:lnSpc>
                <a:spcPct val="90000"/>
              </a:lnSpc>
              <a:spcBef>
                <a:spcPts val="600"/>
              </a:spcBef>
              <a:spcAft>
                <a:spcPts val="0"/>
              </a:spcAft>
              <a:buClr>
                <a:schemeClr val="dk1"/>
              </a:buClr>
              <a:buSzPts val="1400"/>
              <a:buFont typeface="Inter"/>
              <a:buChar char="•"/>
            </a:pPr>
            <a:r>
              <a:rPr b="1" i="0" lang="en-IN" sz="1400" u="none" cap="none" strike="noStrike">
                <a:solidFill>
                  <a:schemeClr val="dk1"/>
                </a:solidFill>
                <a:latin typeface="Inter"/>
                <a:ea typeface="Inter"/>
                <a:cs typeface="Inter"/>
                <a:sym typeface="Inter"/>
              </a:rPr>
              <a:t>INTR (Input):</a:t>
            </a:r>
            <a:r>
              <a:rPr b="0" i="0" lang="en-IN" sz="1400" u="none" cap="none" strike="noStrike">
                <a:solidFill>
                  <a:schemeClr val="dk1"/>
                </a:solidFill>
                <a:latin typeface="Inter"/>
                <a:ea typeface="Inter"/>
                <a:cs typeface="Inter"/>
                <a:sym typeface="Inter"/>
              </a:rPr>
              <a:t> INTR is an </a:t>
            </a:r>
            <a:r>
              <a:rPr b="1" i="0" lang="en-IN" sz="1400" u="none" cap="none" strike="noStrike">
                <a:solidFill>
                  <a:schemeClr val="dk1"/>
                </a:solidFill>
                <a:latin typeface="Inter"/>
                <a:ea typeface="Inter"/>
                <a:cs typeface="Inter"/>
                <a:sym typeface="Inter"/>
              </a:rPr>
              <a:t>Interrupt Request Signal</a:t>
            </a:r>
            <a:r>
              <a:rPr b="0" i="0" lang="en-IN" sz="1400" u="none" cap="none" strike="noStrike">
                <a:solidFill>
                  <a:schemeClr val="dk1"/>
                </a:solidFill>
                <a:latin typeface="Inter"/>
                <a:ea typeface="Inter"/>
                <a:cs typeface="Inter"/>
                <a:sym typeface="Inter"/>
              </a:rPr>
              <a:t>. Among interrupts it has the lowest priority. The INTR is enabled or disabled by software.</a:t>
            </a:r>
            <a:endParaRPr/>
          </a:p>
          <a:p>
            <a:pPr indent="-88900" lvl="0" marL="0" marR="0" rtl="0" algn="l">
              <a:lnSpc>
                <a:spcPct val="90000"/>
              </a:lnSpc>
              <a:spcBef>
                <a:spcPts val="600"/>
              </a:spcBef>
              <a:spcAft>
                <a:spcPts val="0"/>
              </a:spcAft>
              <a:buClr>
                <a:schemeClr val="dk1"/>
              </a:buClr>
              <a:buSzPts val="1400"/>
              <a:buFont typeface="Inter"/>
              <a:buChar char="•"/>
            </a:pPr>
            <a:r>
              <a:rPr b="1" i="0" lang="en-IN" sz="1400" u="none" cap="none" strike="noStrike">
                <a:solidFill>
                  <a:schemeClr val="dk1"/>
                </a:solidFill>
                <a:latin typeface="Inter"/>
                <a:ea typeface="Inter"/>
                <a:cs typeface="Inter"/>
                <a:sym typeface="Inter"/>
              </a:rPr>
              <a:t>INTA (Output):</a:t>
            </a:r>
            <a:r>
              <a:rPr b="0" i="0" lang="en-IN" sz="1400" u="none" cap="none" strike="noStrike">
                <a:solidFill>
                  <a:schemeClr val="dk1"/>
                </a:solidFill>
                <a:latin typeface="Inter"/>
                <a:ea typeface="Inter"/>
                <a:cs typeface="Inter"/>
                <a:sym typeface="Inter"/>
              </a:rPr>
              <a:t> INTA is an </a:t>
            </a:r>
            <a:r>
              <a:rPr b="1" i="0" lang="en-IN" sz="1400" u="none" cap="none" strike="noStrike">
                <a:solidFill>
                  <a:schemeClr val="dk1"/>
                </a:solidFill>
                <a:latin typeface="Inter"/>
                <a:ea typeface="Inter"/>
                <a:cs typeface="Inter"/>
                <a:sym typeface="Inter"/>
              </a:rPr>
              <a:t>interrupt acknowledgement</a:t>
            </a:r>
            <a:r>
              <a:rPr b="0" i="0" lang="en-IN" sz="1400" u="none" cap="none" strike="noStrike">
                <a:solidFill>
                  <a:schemeClr val="dk1"/>
                </a:solidFill>
                <a:latin typeface="Inter"/>
                <a:ea typeface="Inter"/>
                <a:cs typeface="Inter"/>
                <a:sym typeface="Inter"/>
              </a:rPr>
              <a:t> sent by the microprocessor after INTR is received.</a:t>
            </a:r>
            <a:endParaRPr/>
          </a:p>
          <a:p>
            <a:pPr indent="-88900" lvl="0" marL="0" marR="0" rtl="0" algn="l">
              <a:lnSpc>
                <a:spcPct val="90000"/>
              </a:lnSpc>
              <a:spcBef>
                <a:spcPts val="600"/>
              </a:spcBef>
              <a:spcAft>
                <a:spcPts val="0"/>
              </a:spcAft>
              <a:buClr>
                <a:schemeClr val="dk1"/>
              </a:buClr>
              <a:buSzPts val="1400"/>
              <a:buFont typeface="Inter"/>
              <a:buChar char="•"/>
            </a:pPr>
            <a:r>
              <a:rPr b="1" i="0" lang="en-IN" sz="1400" u="none" cap="none" strike="noStrike">
                <a:solidFill>
                  <a:schemeClr val="dk1"/>
                </a:solidFill>
                <a:latin typeface="Inter"/>
                <a:ea typeface="Inter"/>
                <a:cs typeface="Inter"/>
                <a:sym typeface="Inter"/>
              </a:rPr>
              <a:t>RST 5.5, 6.5, 7.5 and TRAP (Inputs):</a:t>
            </a:r>
            <a:r>
              <a:rPr b="0" i="0" lang="en-IN" sz="1400" u="none" cap="none" strike="noStrike">
                <a:solidFill>
                  <a:schemeClr val="dk1"/>
                </a:solidFill>
                <a:latin typeface="Inter"/>
                <a:ea typeface="Inter"/>
                <a:cs typeface="Inter"/>
                <a:sym typeface="Inter"/>
              </a:rPr>
              <a:t> These </a:t>
            </a:r>
            <a:r>
              <a:rPr b="1" i="0" lang="en-IN" sz="1400" u="none" cap="none" strike="noStrike">
                <a:solidFill>
                  <a:schemeClr val="dk1"/>
                </a:solidFill>
                <a:latin typeface="Inter"/>
                <a:ea typeface="Inter"/>
                <a:cs typeface="Inter"/>
                <a:sym typeface="Inter"/>
              </a:rPr>
              <a:t>all are interrupts</a:t>
            </a:r>
            <a:r>
              <a:rPr b="0" i="0" lang="en-IN" sz="1400" u="none" cap="none" strike="noStrike">
                <a:solidFill>
                  <a:schemeClr val="dk1"/>
                </a:solidFill>
                <a:latin typeface="Inter"/>
                <a:ea typeface="Inter"/>
                <a:cs typeface="Inter"/>
                <a:sym typeface="Inter"/>
              </a:rPr>
              <a:t>. When any interrupt is recognized the next instruction is executed from a fixed location in the memory as given below:</a:t>
            </a:r>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RST 7.5, RST 6.5 and RST 5.5 are the restart interrupts which cause an internal restart to be automatically inserted.</a:t>
            </a:r>
            <a:endParaRPr b="0" i="0" sz="1400" u="none" cap="none" strike="noStrike">
              <a:solidFill>
                <a:schemeClr val="dk1"/>
              </a:solidFill>
              <a:latin typeface="Arial"/>
              <a:ea typeface="Arial"/>
              <a:cs typeface="Arial"/>
              <a:sym typeface="Arial"/>
            </a:endParaRPr>
          </a:p>
          <a:p>
            <a:pPr indent="0" lvl="0" marL="0" marR="0" rtl="0" algn="l">
              <a:lnSpc>
                <a:spcPct val="90000"/>
              </a:lnSpc>
              <a:spcBef>
                <a:spcPts val="600"/>
              </a:spcBef>
              <a:spcAft>
                <a:spcPts val="0"/>
              </a:spcAft>
              <a:buClr>
                <a:schemeClr val="dk1"/>
              </a:buClr>
              <a:buSzPts val="1400"/>
              <a:buFont typeface="Inter"/>
              <a:buNone/>
            </a:pPr>
            <a:r>
              <a:rPr b="0" i="0" lang="en-IN" sz="1400" u="none" cap="none" strike="noStrike">
                <a:solidFill>
                  <a:schemeClr val="dk1"/>
                </a:solidFill>
                <a:latin typeface="Inter"/>
                <a:ea typeface="Inter"/>
                <a:cs typeface="Inter"/>
                <a:sym typeface="Inter"/>
              </a:rPr>
              <a:t>The TRAP has the highest priority among interrupts. The order of priority of interrupts is as follows:</a:t>
            </a:r>
            <a:endParaRPr b="0" i="0" sz="1400" u="none" cap="none" strike="noStrike">
              <a:solidFill>
                <a:schemeClr val="dk1"/>
              </a:solidFill>
              <a:latin typeface="Arial"/>
              <a:ea typeface="Arial"/>
              <a:cs typeface="Arial"/>
              <a:sym typeface="Arial"/>
            </a:endParaRPr>
          </a:p>
          <a:p>
            <a:pPr indent="-88900" lvl="0" marL="0" marR="0" rtl="0" algn="l">
              <a:lnSpc>
                <a:spcPct val="90000"/>
              </a:lnSpc>
              <a:spcBef>
                <a:spcPts val="600"/>
              </a:spcBef>
              <a:spcAft>
                <a:spcPts val="0"/>
              </a:spcAft>
              <a:buClr>
                <a:schemeClr val="dk1"/>
              </a:buClr>
              <a:buSzPts val="1400"/>
              <a:buFont typeface="Inter"/>
              <a:buChar char="•"/>
            </a:pPr>
            <a:r>
              <a:rPr b="0" i="0" lang="en-IN" sz="1400" u="none" cap="none" strike="noStrike">
                <a:solidFill>
                  <a:schemeClr val="dk1"/>
                </a:solidFill>
                <a:latin typeface="Inter"/>
                <a:ea typeface="Inter"/>
                <a:cs typeface="Inter"/>
                <a:sym typeface="Inter"/>
              </a:rPr>
              <a:t>TRAP (Highest priority)</a:t>
            </a:r>
            <a:endParaRPr/>
          </a:p>
          <a:p>
            <a:pPr indent="-88900" lvl="0" marL="0" marR="0" rtl="0" algn="l">
              <a:lnSpc>
                <a:spcPct val="90000"/>
              </a:lnSpc>
              <a:spcBef>
                <a:spcPts val="600"/>
              </a:spcBef>
              <a:spcAft>
                <a:spcPts val="0"/>
              </a:spcAft>
              <a:buClr>
                <a:schemeClr val="dk1"/>
              </a:buClr>
              <a:buSzPts val="1400"/>
              <a:buFont typeface="Inter"/>
              <a:buChar char="•"/>
            </a:pPr>
            <a:r>
              <a:rPr b="0" i="0" lang="en-IN" sz="1400" u="none" cap="none" strike="noStrike">
                <a:solidFill>
                  <a:schemeClr val="dk1"/>
                </a:solidFill>
                <a:latin typeface="Inter"/>
                <a:ea typeface="Inter"/>
                <a:cs typeface="Inter"/>
                <a:sym typeface="Inter"/>
              </a:rPr>
              <a:t>RST 7.5</a:t>
            </a:r>
            <a:endParaRPr/>
          </a:p>
          <a:p>
            <a:pPr indent="-88900" lvl="0" marL="0" marR="0" rtl="0" algn="l">
              <a:lnSpc>
                <a:spcPct val="90000"/>
              </a:lnSpc>
              <a:spcBef>
                <a:spcPts val="600"/>
              </a:spcBef>
              <a:spcAft>
                <a:spcPts val="0"/>
              </a:spcAft>
              <a:buClr>
                <a:schemeClr val="dk1"/>
              </a:buClr>
              <a:buSzPts val="1400"/>
              <a:buFont typeface="Inter"/>
              <a:buChar char="•"/>
            </a:pPr>
            <a:r>
              <a:rPr b="0" i="0" lang="en-IN" sz="1400" u="none" cap="none" strike="noStrike">
                <a:solidFill>
                  <a:schemeClr val="dk1"/>
                </a:solidFill>
                <a:latin typeface="Inter"/>
                <a:ea typeface="Inter"/>
                <a:cs typeface="Inter"/>
                <a:sym typeface="Inter"/>
              </a:rPr>
              <a:t>RST 6.5</a:t>
            </a:r>
            <a:endParaRPr/>
          </a:p>
          <a:p>
            <a:pPr indent="-88900" lvl="0" marL="0" marR="0" rtl="0" algn="l">
              <a:lnSpc>
                <a:spcPct val="90000"/>
              </a:lnSpc>
              <a:spcBef>
                <a:spcPts val="600"/>
              </a:spcBef>
              <a:spcAft>
                <a:spcPts val="0"/>
              </a:spcAft>
              <a:buClr>
                <a:schemeClr val="dk1"/>
              </a:buClr>
              <a:buSzPts val="1400"/>
              <a:buFont typeface="Inter"/>
              <a:buChar char="•"/>
            </a:pPr>
            <a:r>
              <a:rPr b="0" i="0" lang="en-IN" sz="1400" u="none" cap="none" strike="noStrike">
                <a:solidFill>
                  <a:schemeClr val="dk1"/>
                </a:solidFill>
                <a:latin typeface="Inter"/>
                <a:ea typeface="Inter"/>
                <a:cs typeface="Inter"/>
                <a:sym typeface="Inter"/>
              </a:rPr>
              <a:t>RST 5.5</a:t>
            </a:r>
            <a:endParaRPr/>
          </a:p>
          <a:p>
            <a:pPr indent="-88900" lvl="0" marL="0" marR="0" rtl="0" algn="l">
              <a:lnSpc>
                <a:spcPct val="90000"/>
              </a:lnSpc>
              <a:spcBef>
                <a:spcPts val="600"/>
              </a:spcBef>
              <a:spcAft>
                <a:spcPts val="0"/>
              </a:spcAft>
              <a:buClr>
                <a:schemeClr val="dk1"/>
              </a:buClr>
              <a:buSzPts val="1400"/>
              <a:buFont typeface="Inter"/>
              <a:buChar char="•"/>
            </a:pPr>
            <a:r>
              <a:rPr b="0" i="0" lang="en-IN" sz="1400" u="none" cap="none" strike="noStrike">
                <a:solidFill>
                  <a:schemeClr val="dk1"/>
                </a:solidFill>
                <a:latin typeface="Inter"/>
                <a:ea typeface="Inter"/>
                <a:cs typeface="Inter"/>
                <a:sym typeface="Inter"/>
              </a:rPr>
              <a:t>INTR (Lowest priority).</a:t>
            </a:r>
            <a:endParaRPr/>
          </a:p>
          <a:p>
            <a:pPr indent="0" lvl="0" marL="0" marR="0" rtl="0" algn="l">
              <a:lnSpc>
                <a:spcPct val="90000"/>
              </a:lnSpc>
              <a:spcBef>
                <a:spcPts val="60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aphicFrame>
        <p:nvGraphicFramePr>
          <p:cNvPr id="648" name="Google Shape;648;p92"/>
          <p:cNvGraphicFramePr/>
          <p:nvPr/>
        </p:nvGraphicFramePr>
        <p:xfrm>
          <a:off x="4757737" y="2810860"/>
          <a:ext cx="3000000" cy="3000000"/>
        </p:xfrm>
        <a:graphic>
          <a:graphicData uri="http://schemas.openxmlformats.org/drawingml/2006/table">
            <a:tbl>
              <a:tblPr>
                <a:noFill/>
                <a:tableStyleId>{B3318D4D-640B-422D-A477-828D1B5AD744}</a:tableStyleId>
              </a:tblPr>
              <a:tblGrid>
                <a:gridCol w="1008200"/>
                <a:gridCol w="2875450"/>
              </a:tblGrid>
              <a:tr h="861275">
                <a:tc>
                  <a:txBody>
                    <a:bodyPr/>
                    <a:lstStyle/>
                    <a:p>
                      <a:pPr indent="0" lvl="0" marL="0" marR="0" rtl="0" algn="l">
                        <a:spcBef>
                          <a:spcPts val="0"/>
                        </a:spcBef>
                        <a:spcAft>
                          <a:spcPts val="0"/>
                        </a:spcAft>
                        <a:buNone/>
                      </a:pPr>
                      <a:r>
                        <a:rPr lang="en-IN" sz="1900">
                          <a:solidFill>
                            <a:srgbClr val="000000"/>
                          </a:solidFill>
                          <a:latin typeface="times new roman"/>
                          <a:ea typeface="times new roman"/>
                          <a:cs typeface="times new roman"/>
                          <a:sym typeface="times new roman"/>
                        </a:rPr>
                        <a:t>Line</a:t>
                      </a:r>
                      <a:endParaRPr/>
                    </a:p>
                  </a:txBody>
                  <a:tcPr marT="122700" marB="122700" marR="122700" marL="122700">
                    <a:lnL cap="flat" cmpd="sng" w="9525">
                      <a:solidFill>
                        <a:srgbClr val="00772F"/>
                      </a:solidFill>
                      <a:prstDash val="solid"/>
                      <a:round/>
                      <a:headEnd len="sm" w="sm" type="none"/>
                      <a:tailEnd len="sm" w="sm" type="none"/>
                    </a:lnL>
                    <a:lnR cap="flat" cmpd="sng" w="9525">
                      <a:solidFill>
                        <a:srgbClr val="00772F"/>
                      </a:solidFill>
                      <a:prstDash val="solid"/>
                      <a:round/>
                      <a:headEnd len="sm" w="sm" type="none"/>
                      <a:tailEnd len="sm" w="sm" type="none"/>
                    </a:lnR>
                    <a:lnT cap="flat" cmpd="sng" w="9525">
                      <a:solidFill>
                        <a:srgbClr val="00772F"/>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c>
                  <a:txBody>
                    <a:bodyPr/>
                    <a:lstStyle/>
                    <a:p>
                      <a:pPr indent="0" lvl="0" marL="0" marR="0" rtl="0" algn="l">
                        <a:spcBef>
                          <a:spcPts val="0"/>
                        </a:spcBef>
                        <a:spcAft>
                          <a:spcPts val="0"/>
                        </a:spcAft>
                        <a:buNone/>
                      </a:pPr>
                      <a:r>
                        <a:rPr lang="en-IN" sz="1900">
                          <a:solidFill>
                            <a:srgbClr val="000000"/>
                          </a:solidFill>
                          <a:latin typeface="times new roman"/>
                          <a:ea typeface="times new roman"/>
                          <a:cs typeface="times new roman"/>
                          <a:sym typeface="times new roman"/>
                        </a:rPr>
                        <a:t>Location from which next instruction is picked up</a:t>
                      </a:r>
                      <a:endParaRPr/>
                    </a:p>
                  </a:txBody>
                  <a:tcPr marT="122700" marB="122700" marR="122700" marL="122700">
                    <a:lnL cap="flat" cmpd="sng" w="9525">
                      <a:solidFill>
                        <a:srgbClr val="00772F"/>
                      </a:solidFill>
                      <a:prstDash val="solid"/>
                      <a:round/>
                      <a:headEnd len="sm" w="sm" type="none"/>
                      <a:tailEnd len="sm" w="sm" type="none"/>
                    </a:lnL>
                    <a:lnR cap="flat" cmpd="sng" w="9525">
                      <a:solidFill>
                        <a:srgbClr val="00772F"/>
                      </a:solidFill>
                      <a:prstDash val="solid"/>
                      <a:round/>
                      <a:headEnd len="sm" w="sm" type="none"/>
                      <a:tailEnd len="sm" w="sm" type="none"/>
                    </a:lnR>
                    <a:lnT cap="flat" cmpd="sng" w="9525">
                      <a:solidFill>
                        <a:srgbClr val="00772F"/>
                      </a:solidFill>
                      <a:prstDash val="solid"/>
                      <a:round/>
                      <a:headEnd len="sm" w="sm" type="none"/>
                      <a:tailEnd len="sm" w="sm" type="none"/>
                    </a:lnT>
                    <a:lnB cap="flat" cmpd="sng" w="9525">
                      <a:solidFill>
                        <a:srgbClr val="C7CCBE"/>
                      </a:solidFill>
                      <a:prstDash val="solid"/>
                      <a:round/>
                      <a:headEnd len="sm" w="sm" type="none"/>
                      <a:tailEnd len="sm" w="sm" type="none"/>
                    </a:lnB>
                    <a:solidFill>
                      <a:srgbClr val="C7CCBE"/>
                    </a:solidFill>
                  </a:tcPr>
                </a:tc>
              </a:tr>
              <a:tr h="491850">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TRAP</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0024</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91850">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RST 5.5</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002C</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r h="491850">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RST 6.5</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0034</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FFFFFF"/>
                    </a:solidFill>
                  </a:tcPr>
                </a:tc>
              </a:tr>
              <a:tr h="491850">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RST 7.5</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c>
                  <a:txBody>
                    <a:bodyPr/>
                    <a:lstStyle/>
                    <a:p>
                      <a:pPr indent="0" lvl="0" marL="0" marR="0" rtl="0" algn="just">
                        <a:spcBef>
                          <a:spcPts val="0"/>
                        </a:spcBef>
                        <a:spcAft>
                          <a:spcPts val="0"/>
                        </a:spcAft>
                        <a:buNone/>
                      </a:pPr>
                      <a:r>
                        <a:rPr lang="en-IN" sz="1900">
                          <a:solidFill>
                            <a:srgbClr val="333333"/>
                          </a:solidFill>
                          <a:latin typeface="Inter"/>
                          <a:ea typeface="Inter"/>
                          <a:cs typeface="Inter"/>
                          <a:sym typeface="Inter"/>
                        </a:rPr>
                        <a:t>003C</a:t>
                      </a:r>
                      <a:endParaRPr/>
                    </a:p>
                  </a:txBody>
                  <a:tcPr marT="81800" marB="81800" marR="81800" marL="81800">
                    <a:lnL cap="flat" cmpd="sng" w="9525">
                      <a:solidFill>
                        <a:srgbClr val="C7CCBE"/>
                      </a:solidFill>
                      <a:prstDash val="solid"/>
                      <a:round/>
                      <a:headEnd len="sm" w="sm" type="none"/>
                      <a:tailEnd len="sm" w="sm" type="none"/>
                    </a:lnL>
                    <a:lnR cap="flat" cmpd="sng" w="9525">
                      <a:solidFill>
                        <a:srgbClr val="C7CCBE"/>
                      </a:solidFill>
                      <a:prstDash val="solid"/>
                      <a:round/>
                      <a:headEnd len="sm" w="sm" type="none"/>
                      <a:tailEnd len="sm" w="sm" type="none"/>
                    </a:lnR>
                    <a:lnT cap="flat" cmpd="sng" w="9525">
                      <a:solidFill>
                        <a:srgbClr val="C7CCBE"/>
                      </a:solidFill>
                      <a:prstDash val="solid"/>
                      <a:round/>
                      <a:headEnd len="sm" w="sm" type="none"/>
                      <a:tailEnd len="sm" w="sm" type="none"/>
                    </a:lnT>
                    <a:lnB cap="flat" cmpd="sng" w="9525">
                      <a:solidFill>
                        <a:srgbClr val="C7CCBE"/>
                      </a:solidFill>
                      <a:prstDash val="solid"/>
                      <a:round/>
                      <a:headEnd len="sm" w="sm" type="none"/>
                      <a:tailEnd len="sm" w="sm" type="none"/>
                    </a:lnB>
                    <a:solidFill>
                      <a:srgbClr val="EFF1EB"/>
                    </a:solidFill>
                  </a:tcPr>
                </a:tc>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93"/>
          <p:cNvSpPr txBox="1"/>
          <p:nvPr>
            <p:ph type="title"/>
          </p:nvPr>
        </p:nvSpPr>
        <p:spPr>
          <a:xfrm>
            <a:off x="470512" y="9623"/>
            <a:ext cx="8166100" cy="646331"/>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IN"/>
              <a:t> </a:t>
            </a:r>
            <a:endParaRPr/>
          </a:p>
        </p:txBody>
      </p:sp>
      <p:sp>
        <p:nvSpPr>
          <p:cNvPr id="654" name="Google Shape;654;p93"/>
          <p:cNvSpPr txBox="1"/>
          <p:nvPr>
            <p:ph idx="1" type="body"/>
          </p:nvPr>
        </p:nvSpPr>
        <p:spPr>
          <a:xfrm>
            <a:off x="220860" y="1524000"/>
            <a:ext cx="8660765" cy="5539978"/>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Reset Signals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RESET IN (Input):</a:t>
            </a:r>
            <a:r>
              <a:rPr b="0" i="0" lang="en-IN">
                <a:solidFill>
                  <a:srgbClr val="000000"/>
                </a:solidFill>
                <a:latin typeface="Inter"/>
                <a:ea typeface="Inter"/>
                <a:cs typeface="Inter"/>
                <a:sym typeface="Inter"/>
              </a:rPr>
              <a:t> It resets the program counter (PC) to 0. It also resets interrupt enable and HLDA flip-flops. The CPU is held in reset condition till RESET is not applied.</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RESET OUT (Output):</a:t>
            </a:r>
            <a:r>
              <a:rPr b="0" i="0" lang="en-IN">
                <a:solidFill>
                  <a:srgbClr val="000000"/>
                </a:solidFill>
                <a:latin typeface="Inter"/>
                <a:ea typeface="Inter"/>
                <a:cs typeface="Inter"/>
                <a:sym typeface="Inter"/>
              </a:rPr>
              <a:t> RESET OUT indicates that the CPU is being reset.</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Clock Signals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X</a:t>
            </a:r>
            <a:r>
              <a:rPr b="1" baseline="-25000" i="0" lang="en-IN">
                <a:solidFill>
                  <a:srgbClr val="000000"/>
                </a:solidFill>
                <a:latin typeface="Inter"/>
                <a:ea typeface="Inter"/>
                <a:cs typeface="Inter"/>
                <a:sym typeface="Inter"/>
              </a:rPr>
              <a:t>1</a:t>
            </a:r>
            <a:r>
              <a:rPr b="1" i="0" lang="en-IN">
                <a:solidFill>
                  <a:srgbClr val="000000"/>
                </a:solidFill>
                <a:latin typeface="Inter"/>
                <a:ea typeface="Inter"/>
                <a:cs typeface="Inter"/>
                <a:sym typeface="Inter"/>
              </a:rPr>
              <a:t>, X</a:t>
            </a:r>
            <a:r>
              <a:rPr b="1" baseline="-25000" i="0" lang="en-IN">
                <a:solidFill>
                  <a:srgbClr val="000000"/>
                </a:solidFill>
                <a:latin typeface="Inter"/>
                <a:ea typeface="Inter"/>
                <a:cs typeface="Inter"/>
                <a:sym typeface="Inter"/>
              </a:rPr>
              <a:t>2</a:t>
            </a:r>
            <a:r>
              <a:rPr b="1" i="0" lang="en-IN">
                <a:solidFill>
                  <a:srgbClr val="000000"/>
                </a:solidFill>
                <a:latin typeface="Inter"/>
                <a:ea typeface="Inter"/>
                <a:cs typeface="Inter"/>
                <a:sym typeface="Inter"/>
              </a:rPr>
              <a:t> (Input):</a:t>
            </a:r>
            <a:r>
              <a:rPr b="0" i="0" lang="en-IN">
                <a:solidFill>
                  <a:srgbClr val="000000"/>
                </a:solidFill>
                <a:latin typeface="Inter"/>
                <a:ea typeface="Inter"/>
                <a:cs typeface="Inter"/>
                <a:sym typeface="Inter"/>
              </a:rPr>
              <a:t> X1 and X2 are terminals to be connected to an external crystal oscillator which drives an internal circuitry of the microprocessor. It is used to produce a suitable clock for the operation of microprocessor.</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CLK (Output):</a:t>
            </a:r>
            <a:r>
              <a:rPr b="0" i="0" lang="en-IN">
                <a:solidFill>
                  <a:srgbClr val="000000"/>
                </a:solidFill>
                <a:latin typeface="Inter"/>
                <a:ea typeface="Inter"/>
                <a:cs typeface="Inter"/>
                <a:sym typeface="Inter"/>
              </a:rPr>
              <a:t> CLK is a </a:t>
            </a:r>
            <a:r>
              <a:rPr b="1" i="0" lang="en-IN">
                <a:solidFill>
                  <a:srgbClr val="000000"/>
                </a:solidFill>
                <a:latin typeface="Inter"/>
                <a:ea typeface="Inter"/>
                <a:cs typeface="Inter"/>
                <a:sym typeface="Inter"/>
              </a:rPr>
              <a:t>clock output</a:t>
            </a:r>
            <a:r>
              <a:rPr b="0" i="0" lang="en-IN">
                <a:solidFill>
                  <a:srgbClr val="000000"/>
                </a:solidFill>
                <a:latin typeface="Inter"/>
                <a:ea typeface="Inter"/>
                <a:cs typeface="Inter"/>
                <a:sym typeface="Inter"/>
              </a:rPr>
              <a:t> for user, which can be used for other digital ICs. Its frequency is same at which processor operates.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Serial I/O Signals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SID (Input):</a:t>
            </a:r>
            <a:r>
              <a:rPr b="0" i="0" lang="en-IN">
                <a:solidFill>
                  <a:srgbClr val="000000"/>
                </a:solidFill>
                <a:latin typeface="Inter"/>
                <a:ea typeface="Inter"/>
                <a:cs typeface="Inter"/>
                <a:sym typeface="Inter"/>
              </a:rPr>
              <a:t> SID is data line for </a:t>
            </a:r>
            <a:r>
              <a:rPr b="1" i="0" lang="en-IN">
                <a:solidFill>
                  <a:srgbClr val="000000"/>
                </a:solidFill>
                <a:latin typeface="Inter"/>
                <a:ea typeface="Inter"/>
                <a:cs typeface="Inter"/>
                <a:sym typeface="Inter"/>
              </a:rPr>
              <a:t>serial input</a:t>
            </a:r>
            <a:r>
              <a:rPr b="0" i="0" lang="en-IN">
                <a:solidFill>
                  <a:srgbClr val="000000"/>
                </a:solidFill>
                <a:latin typeface="Inter"/>
                <a:ea typeface="Inter"/>
                <a:cs typeface="Inter"/>
                <a:sym typeface="Inter"/>
              </a:rPr>
              <a:t>. The data on this line is loaded into the seventh bit of the accumulator when RIM instruction is executed.</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SOD (Output):</a:t>
            </a:r>
            <a:r>
              <a:rPr b="0" i="0" lang="en-IN">
                <a:solidFill>
                  <a:srgbClr val="000000"/>
                </a:solidFill>
                <a:latin typeface="Inter"/>
                <a:ea typeface="Inter"/>
                <a:cs typeface="Inter"/>
                <a:sym typeface="Inter"/>
              </a:rPr>
              <a:t> SOD is a data line for </a:t>
            </a:r>
            <a:r>
              <a:rPr b="1" i="0" lang="en-IN">
                <a:solidFill>
                  <a:srgbClr val="000000"/>
                </a:solidFill>
                <a:latin typeface="Inter"/>
                <a:ea typeface="Inter"/>
                <a:cs typeface="Inter"/>
                <a:sym typeface="Inter"/>
              </a:rPr>
              <a:t>serial output</a:t>
            </a:r>
            <a:r>
              <a:rPr b="0" i="0" lang="en-IN">
                <a:solidFill>
                  <a:srgbClr val="000000"/>
                </a:solidFill>
                <a:latin typeface="Inter"/>
                <a:ea typeface="Inter"/>
                <a:cs typeface="Inter"/>
                <a:sym typeface="Inter"/>
              </a:rPr>
              <a:t>. The seventh bit of the accumulator is output on SOD line when SIM instruction is executed.</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Power Supply</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V</a:t>
            </a:r>
            <a:r>
              <a:rPr b="0" baseline="-25000" i="0" lang="en-IN">
                <a:solidFill>
                  <a:srgbClr val="333333"/>
                </a:solidFill>
                <a:latin typeface="Inter"/>
                <a:ea typeface="Inter"/>
                <a:cs typeface="Inter"/>
                <a:sym typeface="Inter"/>
              </a:rPr>
              <a:t>cc</a:t>
            </a:r>
            <a:r>
              <a:rPr b="0" i="0" lang="en-IN">
                <a:solidFill>
                  <a:srgbClr val="333333"/>
                </a:solidFill>
                <a:latin typeface="Inter"/>
                <a:ea typeface="Inter"/>
                <a:cs typeface="Inter"/>
                <a:sym typeface="Inter"/>
              </a:rPr>
              <a:t> : +5 Vlots supply</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V</a:t>
            </a:r>
            <a:r>
              <a:rPr b="0" baseline="-25000" i="0" lang="en-IN">
                <a:solidFill>
                  <a:srgbClr val="333333"/>
                </a:solidFill>
                <a:latin typeface="Inter"/>
                <a:ea typeface="Inter"/>
                <a:cs typeface="Inter"/>
                <a:sym typeface="Inter"/>
              </a:rPr>
              <a:t>ss</a:t>
            </a:r>
            <a:r>
              <a:rPr b="0" i="0" lang="en-IN">
                <a:solidFill>
                  <a:srgbClr val="333333"/>
                </a:solidFill>
                <a:latin typeface="Inter"/>
                <a:ea typeface="Inter"/>
                <a:cs typeface="Inter"/>
                <a:sym typeface="Inter"/>
              </a:rPr>
              <a:t> : ground reference</a:t>
            </a:r>
            <a:endParaRPr/>
          </a:p>
          <a:p>
            <a:pPr indent="0" lvl="0" marL="0" rtl="0" algn="l">
              <a:spcBef>
                <a:spcPts val="0"/>
              </a:spcBef>
              <a:spcAft>
                <a:spcPts val="0"/>
              </a:spcAft>
              <a:buNone/>
            </a:pPr>
            <a:br>
              <a:rPr lang="en-IN"/>
            </a:b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4"/>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8085 Instructions</a:t>
            </a:r>
            <a:br>
              <a:rPr b="0" i="0" lang="en-IN">
                <a:solidFill>
                  <a:srgbClr val="610B38"/>
                </a:solidFill>
                <a:latin typeface="Arial"/>
                <a:ea typeface="Arial"/>
                <a:cs typeface="Arial"/>
                <a:sym typeface="Arial"/>
              </a:rPr>
            </a:br>
            <a:endParaRPr/>
          </a:p>
        </p:txBody>
      </p:sp>
      <p:sp>
        <p:nvSpPr>
          <p:cNvPr id="660" name="Google Shape;660;p94"/>
          <p:cNvSpPr txBox="1"/>
          <p:nvPr>
            <p:ph idx="1" type="body"/>
          </p:nvPr>
        </p:nvSpPr>
        <p:spPr>
          <a:xfrm>
            <a:off x="220860" y="1524000"/>
            <a:ext cx="8660765" cy="830997"/>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333333"/>
                </a:solidFill>
                <a:latin typeface="Inter"/>
                <a:ea typeface="Inter"/>
                <a:cs typeface="Inter"/>
                <a:sym typeface="Inter"/>
              </a:rPr>
              <a:t>An </a:t>
            </a:r>
            <a:r>
              <a:rPr b="1" i="0" lang="en-IN">
                <a:solidFill>
                  <a:srgbClr val="333333"/>
                </a:solidFill>
                <a:latin typeface="Inter"/>
                <a:ea typeface="Inter"/>
                <a:cs typeface="Inter"/>
                <a:sym typeface="Inter"/>
              </a:rPr>
              <a:t>instruction</a:t>
            </a:r>
            <a:r>
              <a:rPr b="0" i="0" lang="en-IN">
                <a:solidFill>
                  <a:srgbClr val="333333"/>
                </a:solidFill>
                <a:latin typeface="Inter"/>
                <a:ea typeface="Inter"/>
                <a:cs typeface="Inter"/>
                <a:sym typeface="Inter"/>
              </a:rPr>
              <a:t> of computer is a command given to the computer to perform a specified operation on given data. Some instructions of Intel 8085 microprocessor are: MOV, MVI, LDA, STA, ADD, SUB, RAL, INR, MVI, etc.</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95"/>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Opcode and Operands</a:t>
            </a:r>
            <a:br>
              <a:rPr b="0" i="0" lang="en-IN">
                <a:solidFill>
                  <a:srgbClr val="610B38"/>
                </a:solidFill>
                <a:latin typeface="Arial"/>
                <a:ea typeface="Arial"/>
                <a:cs typeface="Arial"/>
                <a:sym typeface="Arial"/>
              </a:rPr>
            </a:br>
            <a:endParaRPr/>
          </a:p>
        </p:txBody>
      </p:sp>
      <p:sp>
        <p:nvSpPr>
          <p:cNvPr id="666" name="Google Shape;666;p95"/>
          <p:cNvSpPr txBox="1"/>
          <p:nvPr>
            <p:ph idx="1" type="body"/>
          </p:nvPr>
        </p:nvSpPr>
        <p:spPr>
          <a:xfrm>
            <a:off x="220860" y="1524000"/>
            <a:ext cx="8660765" cy="2769989"/>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Each instruction contains two parts: Opcode (Operation code) and Operand.</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1st part of an instruction which specifies the task to be performed by the computer is called Opcode.</a:t>
            </a:r>
            <a:endParaRPr/>
          </a:p>
          <a:p>
            <a:pPr indent="0" lvl="0" marL="0" rtl="0" algn="just">
              <a:spcBef>
                <a:spcPts val="0"/>
              </a:spcBef>
              <a:spcAft>
                <a:spcPts val="0"/>
              </a:spcAft>
              <a:buNone/>
            </a:pPr>
            <a:r>
              <a:t/>
            </a:r>
            <a:endParaRPr>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2nd part of the instruction is the data to be operated on, and it is called Operand. The Operand (or data) given in the instruction may be in various forms such as 8-bit or 16-bit data, 8-bit or 16-bit address, internal registers or a register or memory location.</a:t>
            </a:r>
            <a:endParaRPr/>
          </a:p>
          <a:p>
            <a:pPr indent="0" lvl="0" marL="0" rtl="0" algn="l">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96"/>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610B38"/>
                </a:solidFill>
                <a:latin typeface="Arial"/>
                <a:ea typeface="Arial"/>
                <a:cs typeface="Arial"/>
                <a:sym typeface="Arial"/>
              </a:rPr>
              <a:t>Instruction Word Size</a:t>
            </a:r>
            <a:br>
              <a:rPr b="0" i="0" lang="en-IN">
                <a:solidFill>
                  <a:srgbClr val="610B38"/>
                </a:solidFill>
                <a:latin typeface="Arial"/>
                <a:ea typeface="Arial"/>
                <a:cs typeface="Arial"/>
                <a:sym typeface="Arial"/>
              </a:rPr>
            </a:br>
            <a:endParaRPr/>
          </a:p>
        </p:txBody>
      </p:sp>
      <p:sp>
        <p:nvSpPr>
          <p:cNvPr id="672" name="Google Shape;672;p96"/>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0" i="0" lang="en-IN">
                <a:solidFill>
                  <a:srgbClr val="333333"/>
                </a:solidFill>
                <a:latin typeface="Inter"/>
                <a:ea typeface="Inter"/>
                <a:cs typeface="Inter"/>
                <a:sym typeface="Inter"/>
              </a:rPr>
              <a:t>A digital computer understands instruction written in binary codes (machine codes). The binary codes of all instructions are not of the same length.</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According to the word size, the Intel 8085 instructions are classified into the following three types:</a:t>
            </a:r>
            <a:endParaRPr b="0" i="0">
              <a:solidFill>
                <a:srgbClr val="333333"/>
              </a:solidFill>
              <a:latin typeface="Inter"/>
              <a:ea typeface="Inter"/>
              <a:cs typeface="Inter"/>
              <a:sym typeface="Inte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One byte instruction</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Two byte instruction</a:t>
            </a:r>
            <a:endParaRPr/>
          </a:p>
          <a:p>
            <a:pPr indent="-114300" lvl="0" marL="0" rtl="0" algn="just">
              <a:spcBef>
                <a:spcPts val="0"/>
              </a:spcBef>
              <a:spcAft>
                <a:spcPts val="0"/>
              </a:spcAft>
              <a:buClr>
                <a:srgbClr val="000000"/>
              </a:buClr>
              <a:buSzPts val="1800"/>
              <a:buFont typeface="Calibri"/>
              <a:buAutoNum type="arabicPeriod"/>
            </a:pPr>
            <a:r>
              <a:rPr b="0" i="0" lang="en-IN">
                <a:solidFill>
                  <a:srgbClr val="000000"/>
                </a:solidFill>
                <a:latin typeface="Inter"/>
                <a:ea typeface="Inter"/>
                <a:cs typeface="Inter"/>
                <a:sym typeface="Inter"/>
              </a:rPr>
              <a:t>Three byte instruction</a:t>
            </a:r>
            <a:endParaRPr/>
          </a:p>
          <a:p>
            <a:pPr indent="0" lvl="0" marL="0" rtl="0" algn="l">
              <a:spcBef>
                <a:spcPts val="0"/>
              </a:spcBef>
              <a:spcAft>
                <a:spcPts val="0"/>
              </a:spcAft>
              <a:buNone/>
            </a:pPr>
            <a:br>
              <a:rPr lang="en-IN"/>
            </a:b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7"/>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000000"/>
                </a:solidFill>
                <a:latin typeface="Inter"/>
                <a:ea typeface="Inter"/>
                <a:cs typeface="Inter"/>
                <a:sym typeface="Inter"/>
              </a:rPr>
              <a:t>One byte instruction</a:t>
            </a:r>
            <a:br>
              <a:rPr b="0" i="0" lang="en-IN">
                <a:solidFill>
                  <a:srgbClr val="000000"/>
                </a:solidFill>
                <a:latin typeface="Inter"/>
                <a:ea typeface="Inter"/>
                <a:cs typeface="Inter"/>
                <a:sym typeface="Inter"/>
              </a:rPr>
            </a:br>
            <a:endParaRPr/>
          </a:p>
        </p:txBody>
      </p:sp>
      <p:sp>
        <p:nvSpPr>
          <p:cNvPr id="678" name="Google Shape;678;p97"/>
          <p:cNvSpPr txBox="1"/>
          <p:nvPr>
            <p:ph idx="1" type="body"/>
          </p:nvPr>
        </p:nvSpPr>
        <p:spPr>
          <a:xfrm>
            <a:off x="220860" y="1524000"/>
            <a:ext cx="8660765" cy="1661993"/>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1. One-byte instruction:</a:t>
            </a:r>
            <a:r>
              <a:rPr b="0" i="0" lang="en-IN">
                <a:solidFill>
                  <a:srgbClr val="333333"/>
                </a:solidFill>
                <a:latin typeface="Inter"/>
                <a:ea typeface="Inter"/>
                <a:cs typeface="Inter"/>
                <a:sym typeface="Inter"/>
              </a:rPr>
              <a:t> Examples of one byte instructions are:</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MOV A, B</a:t>
            </a:r>
            <a:r>
              <a:rPr b="0" i="0" lang="en-IN">
                <a:solidFill>
                  <a:srgbClr val="000000"/>
                </a:solidFill>
                <a:latin typeface="Inter"/>
                <a:ea typeface="Inter"/>
                <a:cs typeface="Inter"/>
                <a:sym typeface="Inter"/>
              </a:rPr>
              <a:t> - Move the content of the register B to register A.</a:t>
            </a:r>
            <a:endParaRPr/>
          </a:p>
          <a:p>
            <a:pPr indent="-114300" lvl="0" marL="0" rtl="0" algn="just">
              <a:spcBef>
                <a:spcPts val="0"/>
              </a:spcBef>
              <a:spcAft>
                <a:spcPts val="0"/>
              </a:spcAft>
              <a:buClr>
                <a:srgbClr val="000000"/>
              </a:buClr>
              <a:buSzPts val="1800"/>
              <a:buFont typeface="Arial"/>
              <a:buChar char="•"/>
            </a:pPr>
            <a:r>
              <a:rPr b="1" i="0" lang="en-IN">
                <a:solidFill>
                  <a:srgbClr val="000000"/>
                </a:solidFill>
                <a:latin typeface="Inter"/>
                <a:ea typeface="Inter"/>
                <a:cs typeface="Inter"/>
                <a:sym typeface="Inter"/>
              </a:rPr>
              <a:t>ADD B</a:t>
            </a:r>
            <a:r>
              <a:rPr b="0" i="0" lang="en-IN">
                <a:solidFill>
                  <a:srgbClr val="000000"/>
                </a:solidFill>
                <a:latin typeface="Inter"/>
                <a:ea typeface="Inter"/>
                <a:cs typeface="Inter"/>
                <a:sym typeface="Inter"/>
              </a:rPr>
              <a:t> ? Add the content of register B to the content of the accumulator.</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All the above two examples are only one byte long. All one-byte instructions contain information regarding operands in the opcode itself.</a:t>
            </a:r>
            <a:endParaRPr/>
          </a:p>
          <a:p>
            <a:pPr indent="0" lvl="0" marL="0" rtl="0" algn="l">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8"/>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000000"/>
                </a:solidFill>
                <a:latin typeface="Inter"/>
                <a:ea typeface="Inter"/>
                <a:cs typeface="Inter"/>
                <a:sym typeface="Inter"/>
              </a:rPr>
              <a:t>Two byte instruction</a:t>
            </a:r>
            <a:br>
              <a:rPr b="0" i="0" lang="en-IN">
                <a:solidFill>
                  <a:srgbClr val="000000"/>
                </a:solidFill>
                <a:latin typeface="Inter"/>
                <a:ea typeface="Inter"/>
                <a:cs typeface="Inter"/>
                <a:sym typeface="Inter"/>
              </a:rPr>
            </a:br>
            <a:endParaRPr/>
          </a:p>
        </p:txBody>
      </p:sp>
      <p:sp>
        <p:nvSpPr>
          <p:cNvPr id="684" name="Google Shape;684;p98"/>
          <p:cNvSpPr txBox="1"/>
          <p:nvPr>
            <p:ph idx="1" type="body"/>
          </p:nvPr>
        </p:nvSpPr>
        <p:spPr>
          <a:xfrm>
            <a:off x="220860" y="1524000"/>
            <a:ext cx="8660765" cy="2215991"/>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2. Two-byte instruction:</a:t>
            </a:r>
            <a:r>
              <a:rPr b="0" i="0" lang="en-IN">
                <a:solidFill>
                  <a:srgbClr val="333333"/>
                </a:solidFill>
                <a:latin typeface="Inter"/>
                <a:ea typeface="Inter"/>
                <a:cs typeface="Inter"/>
                <a:sym typeface="Inter"/>
              </a:rPr>
              <a:t> In a two byte instruction the first byte of the instruction is its opcode and the second byte is either data or address.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           </a:t>
            </a:r>
            <a:r>
              <a:rPr b="1" i="0" lang="en-IN">
                <a:solidFill>
                  <a:srgbClr val="333333"/>
                </a:solidFill>
                <a:latin typeface="Inter"/>
                <a:ea typeface="Inter"/>
                <a:cs typeface="Inter"/>
                <a:sym typeface="Inter"/>
              </a:rPr>
              <a:t>MVI B, 05;</a:t>
            </a:r>
            <a:r>
              <a:rPr b="0" i="0" lang="en-IN">
                <a:solidFill>
                  <a:srgbClr val="333333"/>
                </a:solidFill>
                <a:latin typeface="Inter"/>
                <a:ea typeface="Inter"/>
                <a:cs typeface="Inter"/>
                <a:sym typeface="Inter"/>
              </a:rPr>
              <a:t> 05 moved to register B.</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           </a:t>
            </a:r>
            <a:r>
              <a:rPr b="1" i="0" lang="en-IN">
                <a:solidFill>
                  <a:srgbClr val="333333"/>
                </a:solidFill>
                <a:latin typeface="Inter"/>
                <a:ea typeface="Inter"/>
                <a:cs typeface="Inter"/>
                <a:sym typeface="Inter"/>
              </a:rPr>
              <a:t>06, 05;</a:t>
            </a:r>
            <a:r>
              <a:rPr b="0" i="0" lang="en-IN">
                <a:solidFill>
                  <a:srgbClr val="333333"/>
                </a:solidFill>
                <a:latin typeface="Inter"/>
                <a:ea typeface="Inter"/>
                <a:cs typeface="Inter"/>
                <a:sym typeface="Inter"/>
              </a:rPr>
              <a:t> MVI B, 05 is in the code form.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first byte 06 is the opcode for MVI B and second byte 05 is the data which is to be moved to register B.</a:t>
            </a:r>
            <a:endParaRPr/>
          </a:p>
          <a:p>
            <a:pPr indent="0" lvl="0" marL="0" rtl="0" algn="l">
              <a:spcBef>
                <a:spcPts val="0"/>
              </a:spcBef>
              <a:spcAft>
                <a:spcPts val="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99"/>
          <p:cNvSpPr txBox="1"/>
          <p:nvPr>
            <p:ph type="title"/>
          </p:nvPr>
        </p:nvSpPr>
        <p:spPr>
          <a:xfrm>
            <a:off x="470512" y="9623"/>
            <a:ext cx="8166100" cy="1309846"/>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0" i="0" lang="en-IN">
                <a:solidFill>
                  <a:srgbClr val="000000"/>
                </a:solidFill>
                <a:latin typeface="Inter"/>
                <a:ea typeface="Inter"/>
                <a:cs typeface="Inter"/>
                <a:sym typeface="Inter"/>
              </a:rPr>
              <a:t>Three byte instruction</a:t>
            </a:r>
            <a:br>
              <a:rPr b="0" i="0" lang="en-IN">
                <a:solidFill>
                  <a:srgbClr val="000000"/>
                </a:solidFill>
                <a:latin typeface="Inter"/>
                <a:ea typeface="Inter"/>
                <a:cs typeface="Inter"/>
                <a:sym typeface="Inter"/>
              </a:rPr>
            </a:br>
            <a:endParaRPr/>
          </a:p>
        </p:txBody>
      </p:sp>
      <p:sp>
        <p:nvSpPr>
          <p:cNvPr id="690" name="Google Shape;690;p99"/>
          <p:cNvSpPr txBox="1"/>
          <p:nvPr>
            <p:ph idx="1" type="body"/>
          </p:nvPr>
        </p:nvSpPr>
        <p:spPr>
          <a:xfrm>
            <a:off x="220860" y="1524000"/>
            <a:ext cx="8660765" cy="2492990"/>
          </a:xfrm>
          <a:prstGeom prst="rect">
            <a:avLst/>
          </a:prstGeom>
          <a:noFill/>
          <a:ln>
            <a:noFill/>
          </a:ln>
        </p:spPr>
        <p:txBody>
          <a:bodyPr anchorCtr="0" anchor="t" bIns="0" lIns="0" spcFirstLastPara="1" rIns="0" wrap="square" tIns="0">
            <a:spAutoFit/>
          </a:bodyPr>
          <a:lstStyle/>
          <a:p>
            <a:pPr indent="0" lvl="0" marL="0" rtl="0" algn="just">
              <a:spcBef>
                <a:spcPts val="0"/>
              </a:spcBef>
              <a:spcAft>
                <a:spcPts val="0"/>
              </a:spcAft>
              <a:buNone/>
            </a:pPr>
            <a:r>
              <a:rPr b="1" i="0" lang="en-IN">
                <a:solidFill>
                  <a:srgbClr val="333333"/>
                </a:solidFill>
                <a:latin typeface="Inter"/>
                <a:ea typeface="Inter"/>
                <a:cs typeface="Inter"/>
                <a:sym typeface="Inter"/>
              </a:rPr>
              <a:t>3. Three-byte instruction:</a:t>
            </a:r>
            <a:r>
              <a:rPr b="0" i="0" lang="en-IN">
                <a:solidFill>
                  <a:srgbClr val="333333"/>
                </a:solidFill>
                <a:latin typeface="Inter"/>
                <a:ea typeface="Inter"/>
                <a:cs typeface="Inter"/>
                <a:sym typeface="Inter"/>
              </a:rPr>
              <a:t> The first byte of the instruction is its opcode and the second and third bytes are either 16-bit data or 16-bit address.</a:t>
            </a:r>
            <a:endParaRPr/>
          </a:p>
          <a:p>
            <a:pPr indent="0" lvl="0" marL="0" rtl="0" algn="just">
              <a:spcBef>
                <a:spcPts val="0"/>
              </a:spcBef>
              <a:spcAft>
                <a:spcPts val="0"/>
              </a:spcAft>
              <a:buNone/>
            </a:pPr>
            <a:r>
              <a:rPr b="1" i="0" lang="en-IN">
                <a:solidFill>
                  <a:srgbClr val="333333"/>
                </a:solidFill>
                <a:latin typeface="Inter"/>
                <a:ea typeface="Inter"/>
                <a:cs typeface="Inter"/>
                <a:sym typeface="Inter"/>
              </a:rPr>
              <a:t>Example:</a:t>
            </a:r>
            <a:endParaRPr b="0" i="0">
              <a:solidFill>
                <a:srgbClr val="333333"/>
              </a:solidFill>
              <a:latin typeface="Inter"/>
              <a:ea typeface="Inter"/>
              <a:cs typeface="Inter"/>
              <a:sym typeface="Inter"/>
            </a:endParaRPr>
          </a:p>
          <a:p>
            <a:pPr indent="0" lvl="0" marL="0" rtl="0" algn="just">
              <a:spcBef>
                <a:spcPts val="0"/>
              </a:spcBef>
              <a:spcAft>
                <a:spcPts val="0"/>
              </a:spcAft>
              <a:buNone/>
            </a:pPr>
            <a:r>
              <a:rPr b="0" i="0" lang="en-IN">
                <a:solidFill>
                  <a:srgbClr val="333333"/>
                </a:solidFill>
                <a:latin typeface="Inter"/>
                <a:ea typeface="Inter"/>
                <a:cs typeface="Inter"/>
                <a:sym typeface="Inter"/>
              </a:rPr>
              <a:t>           LXI H, 2400H; Load H-L Pair with 2400H</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           21, 00, 24; LXI H, 2400H in the code form</a:t>
            </a:r>
            <a:endParaRPr/>
          </a:p>
          <a:p>
            <a:pPr indent="0" lvl="0" marL="0" rtl="0" algn="just">
              <a:spcBef>
                <a:spcPts val="0"/>
              </a:spcBef>
              <a:spcAft>
                <a:spcPts val="0"/>
              </a:spcAft>
              <a:buNone/>
            </a:pPr>
            <a:r>
              <a:rPr b="0" i="0" lang="en-IN">
                <a:solidFill>
                  <a:srgbClr val="333333"/>
                </a:solidFill>
                <a:latin typeface="Inter"/>
                <a:ea typeface="Inter"/>
                <a:cs typeface="Inter"/>
                <a:sym typeface="Inter"/>
              </a:rPr>
              <a:t>The first byte 21 is the opcode for the instruction LXI H. The second 00 is 8 LSBs of the data (2400H), which is loaded into register L. The third byte 24 is 8 MSBs of the data (2400H), which is loaded into register H.</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2023-10-31T11:13:41Z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2023-10-31T00:00:00Z</vt:filetime>
  </property>
  <property fmtid="{D5CDD505-2E9C-101B-9397-08002B2CF9AE}" pid="3" name="Producer">
    <vt:lpwstr>jsPDF 1.3.2 2016-09-30T20:33:17.116Z:jameshall</vt:lpwstr>
  </property>
  <property fmtid="{D5CDD505-2E9C-101B-9397-08002B2CF9AE}" pid="4" name="LastSaved">
    <vt:filetime>2023-10-31T00:00:00Z</vt:filetime>
  </property>
  <property fmtid="{D5CDD505-2E9C-101B-9397-08002B2CF9AE}" pid="5" name="MSIP_Label_defa4170-0d19-0005-0004-bc88714345d2_Enabled">
    <vt:lpwstr>true</vt:lpwstr>
  </property>
  <property fmtid="{D5CDD505-2E9C-101B-9397-08002B2CF9AE}" pid="6" name="MSIP_Label_defa4170-0d19-0005-0004-bc88714345d2_SetDate">
    <vt:lpwstr>2023-10-31T11:37:41Z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746d9693-4c2a-4a27-98e6-328c89a7bd22</vt:lpwstr>
  </property>
  <property fmtid="{D5CDD505-2E9C-101B-9397-08002B2CF9AE}" pid="10" name="MSIP_Label_defa4170-0d19-0005-0004-bc88714345d2_ActionId">
    <vt:lpwstr>5c40a686-c7a6-4add-b4fd-d72a15314742</vt:lpwstr>
  </property>
  <property fmtid="{D5CDD505-2E9C-101B-9397-08002B2CF9AE}" pid="11" name="MSIP_Label_defa4170-0d19-0005-0004-bc88714345d2_ContentBits">
    <vt:lpwstr>0</vt:lpwstr>
  </property>
</Properties>
</file>